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4" r:id="rId1"/>
  </p:sldMasterIdLst>
  <p:notesMasterIdLst>
    <p:notesMasterId r:id="rId20"/>
  </p:notesMasterIdLst>
  <p:handoutMasterIdLst>
    <p:handoutMasterId r:id="rId21"/>
  </p:handoutMasterIdLst>
  <p:sldIdLst>
    <p:sldId id="263" r:id="rId2"/>
    <p:sldId id="271" r:id="rId3"/>
    <p:sldId id="302" r:id="rId4"/>
    <p:sldId id="303" r:id="rId5"/>
    <p:sldId id="304" r:id="rId6"/>
    <p:sldId id="295" r:id="rId7"/>
    <p:sldId id="293" r:id="rId8"/>
    <p:sldId id="274" r:id="rId9"/>
    <p:sldId id="296" r:id="rId10"/>
    <p:sldId id="297" r:id="rId11"/>
    <p:sldId id="281" r:id="rId12"/>
    <p:sldId id="300" r:id="rId13"/>
    <p:sldId id="301" r:id="rId14"/>
    <p:sldId id="286" r:id="rId15"/>
    <p:sldId id="298" r:id="rId16"/>
    <p:sldId id="299" r:id="rId17"/>
    <p:sldId id="279" r:id="rId18"/>
    <p:sldId id="285" r:id="rId19"/>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DEA24350-CC93-4EB6-B179-294DB4D28F9E}">
          <p14:sldIdLst>
            <p14:sldId id="263"/>
            <p14:sldId id="271"/>
            <p14:sldId id="302"/>
            <p14:sldId id="303"/>
            <p14:sldId id="304"/>
            <p14:sldId id="295"/>
            <p14:sldId id="293"/>
            <p14:sldId id="274"/>
            <p14:sldId id="296"/>
            <p14:sldId id="297"/>
            <p14:sldId id="281"/>
            <p14:sldId id="300"/>
            <p14:sldId id="301"/>
            <p14:sldId id="286"/>
            <p14:sldId id="298"/>
            <p14:sldId id="299"/>
            <p14:sldId id="279"/>
            <p14:sldId id="285"/>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41BD"/>
    <a:srgbClr val="0A12B6"/>
    <a:srgbClr val="0066FF"/>
    <a:srgbClr val="95C239"/>
    <a:srgbClr val="81AC2B"/>
    <a:srgbClr val="616161"/>
    <a:srgbClr val="A3CF5F"/>
    <a:srgbClr val="91C229"/>
    <a:srgbClr val="77A825"/>
    <a:srgbClr val="B1DE5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0" autoAdjust="0"/>
    <p:restoredTop sz="95033" autoAdjust="0"/>
  </p:normalViewPr>
  <p:slideViewPr>
    <p:cSldViewPr>
      <p:cViewPr varScale="1">
        <p:scale>
          <a:sx n="82" d="100"/>
          <a:sy n="82" d="100"/>
        </p:scale>
        <p:origin x="1272"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38475" cy="466726"/>
          </a:xfrm>
          <a:prstGeom prst="rect">
            <a:avLst/>
          </a:prstGeom>
        </p:spPr>
        <p:txBody>
          <a:bodyPr vert="horz" lIns="91420" tIns="45712" rIns="91420" bIns="45712" rtlCol="0"/>
          <a:lstStyle>
            <a:lvl1pPr algn="l">
              <a:defRPr sz="1200"/>
            </a:lvl1pPr>
          </a:lstStyle>
          <a:p>
            <a:endParaRPr lang="en-US"/>
          </a:p>
        </p:txBody>
      </p:sp>
      <p:sp>
        <p:nvSpPr>
          <p:cNvPr id="3" name="Date Placeholder 2"/>
          <p:cNvSpPr>
            <a:spLocks noGrp="1"/>
          </p:cNvSpPr>
          <p:nvPr>
            <p:ph type="dt" sz="quarter" idx="1"/>
          </p:nvPr>
        </p:nvSpPr>
        <p:spPr>
          <a:xfrm>
            <a:off x="3970340" y="0"/>
            <a:ext cx="3038475" cy="466726"/>
          </a:xfrm>
          <a:prstGeom prst="rect">
            <a:avLst/>
          </a:prstGeom>
        </p:spPr>
        <p:txBody>
          <a:bodyPr vert="horz" lIns="91420" tIns="45712" rIns="91420" bIns="45712" rtlCol="0"/>
          <a:lstStyle>
            <a:lvl1pPr algn="r">
              <a:defRPr sz="1200"/>
            </a:lvl1pPr>
          </a:lstStyle>
          <a:p>
            <a:fld id="{9E06F6CF-C7BF-4144-A108-F5DC57FF3BB9}" type="datetimeFigureOut">
              <a:rPr lang="en-US" smtClean="0"/>
              <a:t>3/24/2026</a:t>
            </a:fld>
            <a:endParaRPr lang="en-US"/>
          </a:p>
        </p:txBody>
      </p:sp>
      <p:sp>
        <p:nvSpPr>
          <p:cNvPr id="4" name="Footer Placeholder 3"/>
          <p:cNvSpPr>
            <a:spLocks noGrp="1"/>
          </p:cNvSpPr>
          <p:nvPr>
            <p:ph type="ftr" sz="quarter" idx="2"/>
          </p:nvPr>
        </p:nvSpPr>
        <p:spPr>
          <a:xfrm>
            <a:off x="2" y="8829676"/>
            <a:ext cx="3038475" cy="466726"/>
          </a:xfrm>
          <a:prstGeom prst="rect">
            <a:avLst/>
          </a:prstGeom>
        </p:spPr>
        <p:txBody>
          <a:bodyPr vert="horz" lIns="91420" tIns="45712" rIns="91420" bIns="45712" rtlCol="0" anchor="b"/>
          <a:lstStyle>
            <a:lvl1pPr algn="l">
              <a:defRPr sz="1200"/>
            </a:lvl1pPr>
          </a:lstStyle>
          <a:p>
            <a:endParaRPr lang="en-US"/>
          </a:p>
        </p:txBody>
      </p:sp>
      <p:sp>
        <p:nvSpPr>
          <p:cNvPr id="5" name="Slide Number Placeholder 4"/>
          <p:cNvSpPr>
            <a:spLocks noGrp="1"/>
          </p:cNvSpPr>
          <p:nvPr>
            <p:ph type="sldNum" sz="quarter" idx="3"/>
          </p:nvPr>
        </p:nvSpPr>
        <p:spPr>
          <a:xfrm>
            <a:off x="3970340" y="8829676"/>
            <a:ext cx="3038475" cy="466726"/>
          </a:xfrm>
          <a:prstGeom prst="rect">
            <a:avLst/>
          </a:prstGeom>
        </p:spPr>
        <p:txBody>
          <a:bodyPr vert="horz" lIns="91420" tIns="45712" rIns="91420" bIns="45712" rtlCol="0" anchor="b"/>
          <a:lstStyle>
            <a:lvl1pPr algn="r">
              <a:defRPr sz="1200"/>
            </a:lvl1pPr>
          </a:lstStyle>
          <a:p>
            <a:fld id="{E757A74B-6D65-45C8-A642-216F97C1B45C}" type="slidenum">
              <a:rPr lang="en-US" smtClean="0"/>
              <a:t>‹#›</a:t>
            </a:fld>
            <a:endParaRPr lang="en-US"/>
          </a:p>
        </p:txBody>
      </p:sp>
    </p:spTree>
    <p:extLst>
      <p:ext uri="{BB962C8B-B14F-4D97-AF65-F5344CB8AC3E}">
        <p14:creationId xmlns:p14="http://schemas.microsoft.com/office/powerpoint/2010/main" val="33974973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59" tIns="46579" rIns="93159" bIns="46579" rtlCol="0"/>
          <a:lstStyle>
            <a:lvl1pPr algn="l">
              <a:defRPr sz="1200"/>
            </a:lvl1pPr>
          </a:lstStyle>
          <a:p>
            <a:endParaRPr lang="en-US" dirty="0"/>
          </a:p>
        </p:txBody>
      </p:sp>
      <p:sp>
        <p:nvSpPr>
          <p:cNvPr id="3" name="Date Placeholder 2"/>
          <p:cNvSpPr>
            <a:spLocks noGrp="1"/>
          </p:cNvSpPr>
          <p:nvPr>
            <p:ph type="dt" idx="1"/>
          </p:nvPr>
        </p:nvSpPr>
        <p:spPr>
          <a:xfrm>
            <a:off x="3970939" y="1"/>
            <a:ext cx="3037840" cy="466434"/>
          </a:xfrm>
          <a:prstGeom prst="rect">
            <a:avLst/>
          </a:prstGeom>
        </p:spPr>
        <p:txBody>
          <a:bodyPr vert="horz" lIns="93159" tIns="46579" rIns="93159" bIns="46579" rtlCol="0"/>
          <a:lstStyle>
            <a:lvl1pPr algn="r">
              <a:defRPr sz="1200"/>
            </a:lvl1pPr>
          </a:lstStyle>
          <a:p>
            <a:fld id="{BAA904B7-A358-4285-9140-F64E5F506FD7}" type="datetimeFigureOut">
              <a:rPr lang="en-US" smtClean="0"/>
              <a:t>3/24/2026</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59" tIns="46579" rIns="93159" bIns="46579" rtlCol="0" anchor="ctr"/>
          <a:lstStyle/>
          <a:p>
            <a:endParaRPr lang="en-US" dirty="0"/>
          </a:p>
        </p:txBody>
      </p:sp>
      <p:sp>
        <p:nvSpPr>
          <p:cNvPr id="5" name="Notes Placeholder 4"/>
          <p:cNvSpPr>
            <a:spLocks noGrp="1"/>
          </p:cNvSpPr>
          <p:nvPr>
            <p:ph type="body" sz="quarter" idx="3"/>
          </p:nvPr>
        </p:nvSpPr>
        <p:spPr>
          <a:xfrm>
            <a:off x="701040" y="4473893"/>
            <a:ext cx="5608320" cy="3660459"/>
          </a:xfrm>
          <a:prstGeom prst="rect">
            <a:avLst/>
          </a:prstGeom>
        </p:spPr>
        <p:txBody>
          <a:bodyPr vert="horz" lIns="93159" tIns="46579" rIns="93159" bIns="4657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59" tIns="46579" rIns="93159" bIns="4657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67"/>
            <a:ext cx="3037840" cy="466433"/>
          </a:xfrm>
          <a:prstGeom prst="rect">
            <a:avLst/>
          </a:prstGeom>
        </p:spPr>
        <p:txBody>
          <a:bodyPr vert="horz" lIns="93159" tIns="46579" rIns="93159" bIns="46579" rtlCol="0" anchor="b"/>
          <a:lstStyle>
            <a:lvl1pPr algn="r">
              <a:defRPr sz="1200"/>
            </a:lvl1pPr>
          </a:lstStyle>
          <a:p>
            <a:fld id="{094606F1-C994-41E1-9B38-0295F555672F}" type="slidenum">
              <a:rPr lang="en-US" smtClean="0"/>
              <a:t>‹#›</a:t>
            </a:fld>
            <a:endParaRPr lang="en-US" dirty="0"/>
          </a:p>
        </p:txBody>
      </p:sp>
    </p:spTree>
    <p:extLst>
      <p:ext uri="{BB962C8B-B14F-4D97-AF65-F5344CB8AC3E}">
        <p14:creationId xmlns:p14="http://schemas.microsoft.com/office/powerpoint/2010/main" val="24829358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4606F1-C994-41E1-9B38-0295F555672F}" type="slidenum">
              <a:rPr lang="en-US" smtClean="0"/>
              <a:t>2</a:t>
            </a:fld>
            <a:endParaRPr lang="en-US" dirty="0"/>
          </a:p>
        </p:txBody>
      </p:sp>
    </p:spTree>
    <p:extLst>
      <p:ext uri="{BB962C8B-B14F-4D97-AF65-F5344CB8AC3E}">
        <p14:creationId xmlns:p14="http://schemas.microsoft.com/office/powerpoint/2010/main" val="9503185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4606F1-C994-41E1-9B38-0295F555672F}" type="slidenum">
              <a:rPr lang="en-US" smtClean="0"/>
              <a:t>8</a:t>
            </a:fld>
            <a:endParaRPr lang="en-US" dirty="0"/>
          </a:p>
        </p:txBody>
      </p:sp>
    </p:spTree>
    <p:extLst>
      <p:ext uri="{BB962C8B-B14F-4D97-AF65-F5344CB8AC3E}">
        <p14:creationId xmlns:p14="http://schemas.microsoft.com/office/powerpoint/2010/main" val="27070307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414463" y="1162050"/>
            <a:ext cx="4181475" cy="31369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1D11D7A-3778-43FA-88BB-F91EABA2A626}" type="slidenum">
              <a:rPr lang="zh-CN" altLang="en-US" smtClean="0"/>
              <a:t>11</a:t>
            </a:fld>
            <a:endParaRPr lang="zh-CN" altLang="en-US"/>
          </a:p>
        </p:txBody>
      </p:sp>
    </p:spTree>
    <p:extLst>
      <p:ext uri="{BB962C8B-B14F-4D97-AF65-F5344CB8AC3E}">
        <p14:creationId xmlns:p14="http://schemas.microsoft.com/office/powerpoint/2010/main" val="30642326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Freeform 28"/>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lumMod val="75000"/>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6"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6" y="4050836"/>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937C0DB-6A24-4924-9ACE-C8A80A5FC91F}" type="datetimeFigureOut">
              <a:rPr lang="en-US" smtClean="0"/>
              <a:t>3/24/2026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E327163-7284-474E-8653-F28E684EF454}" type="slidenum">
              <a:rPr lang="en-US" smtClean="0"/>
              <a:t>‹#›</a:t>
            </a:fld>
            <a:endParaRPr lang="en-US" dirty="0"/>
          </a:p>
        </p:txBody>
      </p:sp>
    </p:spTree>
    <p:extLst>
      <p:ext uri="{BB962C8B-B14F-4D97-AF65-F5344CB8AC3E}">
        <p14:creationId xmlns:p14="http://schemas.microsoft.com/office/powerpoint/2010/main" val="30779482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1"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937C0DB-6A24-4924-9ACE-C8A80A5FC91F}" type="datetimeFigureOut">
              <a:rPr lang="en-US" smtClean="0"/>
              <a:t>3/24/2026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E327163-7284-474E-8653-F28E684EF454}" type="slidenum">
              <a:rPr lang="en-US" smtClean="0"/>
              <a:t>‹#›</a:t>
            </a:fld>
            <a:endParaRPr lang="en-US" dirty="0"/>
          </a:p>
        </p:txBody>
      </p:sp>
    </p:spTree>
    <p:extLst>
      <p:ext uri="{BB962C8B-B14F-4D97-AF65-F5344CB8AC3E}">
        <p14:creationId xmlns:p14="http://schemas.microsoft.com/office/powerpoint/2010/main" val="27105865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6"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5"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9"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937C0DB-6A24-4924-9ACE-C8A80A5FC91F}" type="datetimeFigureOut">
              <a:rPr lang="en-US" smtClean="0"/>
              <a:t>3/24/2026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E327163-7284-474E-8653-F28E684EF454}" type="slidenum">
              <a:rPr lang="en-US" smtClean="0"/>
              <a:t>‹#›</a:t>
            </a:fld>
            <a:endParaRPr lang="en-US" dirty="0"/>
          </a:p>
        </p:txBody>
      </p:sp>
      <p:sp>
        <p:nvSpPr>
          <p:cNvPr id="24" name="TextBox 23"/>
          <p:cNvSpPr txBox="1"/>
          <p:nvPr/>
        </p:nvSpPr>
        <p:spPr>
          <a:xfrm>
            <a:off x="482712"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6747700"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1411157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9"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9"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937C0DB-6A24-4924-9ACE-C8A80A5FC91F}" type="datetimeFigureOut">
              <a:rPr lang="en-US" smtClean="0"/>
              <a:t>3/24/2026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E327163-7284-474E-8653-F28E684EF454}" type="slidenum">
              <a:rPr lang="en-US" smtClean="0"/>
              <a:t>‹#›</a:t>
            </a:fld>
            <a:endParaRPr lang="en-US" dirty="0"/>
          </a:p>
        </p:txBody>
      </p:sp>
    </p:spTree>
    <p:extLst>
      <p:ext uri="{BB962C8B-B14F-4D97-AF65-F5344CB8AC3E}">
        <p14:creationId xmlns:p14="http://schemas.microsoft.com/office/powerpoint/2010/main" val="4849273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6"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9"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937C0DB-6A24-4924-9ACE-C8A80A5FC91F}" type="datetimeFigureOut">
              <a:rPr lang="en-US" smtClean="0"/>
              <a:t>3/24/2026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E327163-7284-474E-8653-F28E684EF454}" type="slidenum">
              <a:rPr lang="en-US" smtClean="0"/>
              <a:t>‹#›</a:t>
            </a:fld>
            <a:endParaRPr lang="en-US" dirty="0"/>
          </a:p>
        </p:txBody>
      </p:sp>
      <p:sp>
        <p:nvSpPr>
          <p:cNvPr id="24" name="TextBox 23"/>
          <p:cNvSpPr txBox="1"/>
          <p:nvPr/>
        </p:nvSpPr>
        <p:spPr>
          <a:xfrm>
            <a:off x="482712"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6747700"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3800321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9"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9"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937C0DB-6A24-4924-9ACE-C8A80A5FC91F}" type="datetimeFigureOut">
              <a:rPr lang="en-US" smtClean="0"/>
              <a:t>3/24/2026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E327163-7284-474E-8653-F28E684EF454}" type="slidenum">
              <a:rPr lang="en-US" smtClean="0"/>
              <a:t>‹#›</a:t>
            </a:fld>
            <a:endParaRPr lang="en-US" dirty="0"/>
          </a:p>
        </p:txBody>
      </p:sp>
    </p:spTree>
    <p:extLst>
      <p:ext uri="{BB962C8B-B14F-4D97-AF65-F5344CB8AC3E}">
        <p14:creationId xmlns:p14="http://schemas.microsoft.com/office/powerpoint/2010/main" val="22793799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937C0DB-6A24-4924-9ACE-C8A80A5FC91F}" type="datetimeFigureOut">
              <a:rPr lang="en-US" smtClean="0"/>
              <a:t>3/24/2026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E327163-7284-474E-8653-F28E684EF454}" type="slidenum">
              <a:rPr lang="en-US" smtClean="0"/>
              <a:t>‹#›</a:t>
            </a:fld>
            <a:endParaRPr lang="en-US" dirty="0"/>
          </a:p>
        </p:txBody>
      </p:sp>
    </p:spTree>
    <p:extLst>
      <p:ext uri="{BB962C8B-B14F-4D97-AF65-F5344CB8AC3E}">
        <p14:creationId xmlns:p14="http://schemas.microsoft.com/office/powerpoint/2010/main" val="30679007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2"/>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600" y="609602"/>
            <a:ext cx="5195026" cy="525145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937C0DB-6A24-4924-9ACE-C8A80A5FC91F}" type="datetimeFigureOut">
              <a:rPr lang="en-US" smtClean="0"/>
              <a:t>3/24/2026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E327163-7284-474E-8653-F28E684EF454}" type="slidenum">
              <a:rPr lang="en-US" smtClean="0"/>
              <a:t>‹#›</a:t>
            </a:fld>
            <a:endParaRPr lang="en-US" dirty="0"/>
          </a:p>
        </p:txBody>
      </p:sp>
    </p:spTree>
    <p:extLst>
      <p:ext uri="{BB962C8B-B14F-4D97-AF65-F5344CB8AC3E}">
        <p14:creationId xmlns:p14="http://schemas.microsoft.com/office/powerpoint/2010/main" val="37063986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03169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937C0DB-6A24-4924-9ACE-C8A80A5FC91F}" type="datetimeFigureOut">
              <a:rPr lang="en-US" smtClean="0"/>
              <a:t>3/24/2026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E327163-7284-474E-8653-F28E684EF454}" type="slidenum">
              <a:rPr lang="en-US" smtClean="0"/>
              <a:t>‹#›</a:t>
            </a:fld>
            <a:endParaRPr lang="en-US" dirty="0"/>
          </a:p>
        </p:txBody>
      </p:sp>
    </p:spTree>
    <p:extLst>
      <p:ext uri="{BB962C8B-B14F-4D97-AF65-F5344CB8AC3E}">
        <p14:creationId xmlns:p14="http://schemas.microsoft.com/office/powerpoint/2010/main" val="10878507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9" y="2700870"/>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9" y="4527448"/>
            <a:ext cx="6347715" cy="860400"/>
          </a:xfrm>
        </p:spPr>
        <p:txBody>
          <a:bodyPr anchor="t"/>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937C0DB-6A24-4924-9ACE-C8A80A5FC91F}" type="datetimeFigureOut">
              <a:rPr lang="en-US" smtClean="0"/>
              <a:t>3/24/2026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E327163-7284-474E-8653-F28E684EF454}" type="slidenum">
              <a:rPr lang="en-US" smtClean="0"/>
              <a:t>‹#›</a:t>
            </a:fld>
            <a:endParaRPr lang="en-US" dirty="0"/>
          </a:p>
        </p:txBody>
      </p:sp>
    </p:spTree>
    <p:extLst>
      <p:ext uri="{BB962C8B-B14F-4D97-AF65-F5344CB8AC3E}">
        <p14:creationId xmlns:p14="http://schemas.microsoft.com/office/powerpoint/2010/main" val="14468791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1"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1"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937C0DB-6A24-4924-9ACE-C8A80A5FC91F}" type="datetimeFigureOut">
              <a:rPr lang="en-US" smtClean="0"/>
              <a:t>3/24/2026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E327163-7284-474E-8653-F28E684EF454}" type="slidenum">
              <a:rPr lang="en-US" smtClean="0"/>
              <a:t>‹#›</a:t>
            </a:fld>
            <a:endParaRPr lang="en-US" dirty="0"/>
          </a:p>
        </p:txBody>
      </p:sp>
    </p:spTree>
    <p:extLst>
      <p:ext uri="{BB962C8B-B14F-4D97-AF65-F5344CB8AC3E}">
        <p14:creationId xmlns:p14="http://schemas.microsoft.com/office/powerpoint/2010/main" val="40865464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599" y="2737248"/>
            <a:ext cx="3090672"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3866640" y="2737248"/>
            <a:ext cx="3090672"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937C0DB-6A24-4924-9ACE-C8A80A5FC91F}" type="datetimeFigureOut">
              <a:rPr lang="en-US" smtClean="0"/>
              <a:t>3/24/2026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E327163-7284-474E-8653-F28E684EF454}" type="slidenum">
              <a:rPr lang="en-US" smtClean="0"/>
              <a:t>‹#›</a:t>
            </a:fld>
            <a:endParaRPr lang="en-US" dirty="0"/>
          </a:p>
        </p:txBody>
      </p:sp>
    </p:spTree>
    <p:extLst>
      <p:ext uri="{BB962C8B-B14F-4D97-AF65-F5344CB8AC3E}">
        <p14:creationId xmlns:p14="http://schemas.microsoft.com/office/powerpoint/2010/main" val="2000568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937C0DB-6A24-4924-9ACE-C8A80A5FC91F}" type="datetimeFigureOut">
              <a:rPr lang="en-US" smtClean="0"/>
              <a:t>3/24/2026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E327163-7284-474E-8653-F28E684EF454}" type="slidenum">
              <a:rPr lang="en-US" smtClean="0"/>
              <a:t>‹#›</a:t>
            </a:fld>
            <a:endParaRPr lang="en-US" dirty="0"/>
          </a:p>
        </p:txBody>
      </p:sp>
    </p:spTree>
    <p:extLst>
      <p:ext uri="{BB962C8B-B14F-4D97-AF65-F5344CB8AC3E}">
        <p14:creationId xmlns:p14="http://schemas.microsoft.com/office/powerpoint/2010/main" val="27956939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37C0DB-6A24-4924-9ACE-C8A80A5FC91F}" type="datetimeFigureOut">
              <a:rPr lang="en-US" smtClean="0"/>
              <a:t>3/24/2026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E327163-7284-474E-8653-F28E684EF454}" type="slidenum">
              <a:rPr lang="en-US" smtClean="0"/>
              <a:t>‹#›</a:t>
            </a:fld>
            <a:endParaRPr lang="en-US" dirty="0"/>
          </a:p>
        </p:txBody>
      </p:sp>
    </p:spTree>
    <p:extLst>
      <p:ext uri="{BB962C8B-B14F-4D97-AF65-F5344CB8AC3E}">
        <p14:creationId xmlns:p14="http://schemas.microsoft.com/office/powerpoint/2010/main" val="28887511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6" y="514927"/>
            <a:ext cx="3386037"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0"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D937C0DB-6A24-4924-9ACE-C8A80A5FC91F}" type="datetimeFigureOut">
              <a:rPr lang="en-US" smtClean="0"/>
              <a:t>3/24/2026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E327163-7284-474E-8653-F28E684EF454}" type="slidenum">
              <a:rPr lang="en-US" smtClean="0"/>
              <a:t>‹#›</a:t>
            </a:fld>
            <a:endParaRPr lang="en-US" dirty="0"/>
          </a:p>
        </p:txBody>
      </p:sp>
    </p:spTree>
    <p:extLst>
      <p:ext uri="{BB962C8B-B14F-4D97-AF65-F5344CB8AC3E}">
        <p14:creationId xmlns:p14="http://schemas.microsoft.com/office/powerpoint/2010/main" val="10941625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600"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600"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937C0DB-6A24-4924-9ACE-C8A80A5FC91F}" type="datetimeFigureOut">
              <a:rPr lang="en-US" smtClean="0"/>
              <a:t>3/24/2026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E327163-7284-474E-8653-F28E684EF454}" type="slidenum">
              <a:rPr lang="en-US" smtClean="0"/>
              <a:t>‹#›</a:t>
            </a:fld>
            <a:endParaRPr lang="en-US" dirty="0"/>
          </a:p>
        </p:txBody>
      </p:sp>
    </p:spTree>
    <p:extLst>
      <p:ext uri="{BB962C8B-B14F-4D97-AF65-F5344CB8AC3E}">
        <p14:creationId xmlns:p14="http://schemas.microsoft.com/office/powerpoint/2010/main" val="5345259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17" name="Group 16"/>
          <p:cNvGrpSpPr/>
          <p:nvPr/>
        </p:nvGrpSpPr>
        <p:grpSpPr>
          <a:xfrm>
            <a:off x="-8466" y="-8468"/>
            <a:ext cx="9169805" cy="6874935"/>
            <a:chOff x="-8467" y="-8468"/>
            <a:chExt cx="9169805" cy="6874935"/>
          </a:xfrm>
        </p:grpSpPr>
        <p:cxnSp>
          <p:nvCxnSpPr>
            <p:cNvPr id="7" name="Straight Connector 6"/>
            <p:cNvCxnSpPr/>
            <p:nvPr/>
          </p:nvCxnSpPr>
          <p:spPr>
            <a:xfrm flipV="1">
              <a:off x="5130830" y="4175605"/>
              <a:ext cx="4022475" cy="2682396"/>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7042707"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9" name="Freeform 8"/>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600"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600" y="2160590"/>
            <a:ext cx="6347714"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5"/>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937C0DB-6A24-4924-9ACE-C8A80A5FC91F}" type="datetimeFigureOut">
              <a:rPr lang="en-US" smtClean="0"/>
              <a:t>3/24/2026</a:t>
            </a:fld>
            <a:endParaRPr lang="en-US" dirty="0"/>
          </a:p>
        </p:txBody>
      </p:sp>
      <p:sp>
        <p:nvSpPr>
          <p:cNvPr id="5" name="Footer Placeholder 4"/>
          <p:cNvSpPr>
            <a:spLocks noGrp="1"/>
          </p:cNvSpPr>
          <p:nvPr>
            <p:ph type="ftr" sz="quarter" idx="3"/>
          </p:nvPr>
        </p:nvSpPr>
        <p:spPr>
          <a:xfrm>
            <a:off x="609599" y="6041365"/>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44677" y="6041365"/>
            <a:ext cx="512638" cy="365125"/>
          </a:xfrm>
          <a:prstGeom prst="rect">
            <a:avLst/>
          </a:prstGeom>
        </p:spPr>
        <p:txBody>
          <a:bodyPr vert="horz" lIns="91440" tIns="45720" rIns="91440" bIns="45720" rtlCol="0" anchor="ctr"/>
          <a:lstStyle>
            <a:lvl1pPr algn="r">
              <a:defRPr sz="900">
                <a:solidFill>
                  <a:schemeClr val="accent1"/>
                </a:solidFill>
              </a:defRPr>
            </a:lvl1pPr>
          </a:lstStyle>
          <a:p>
            <a:fld id="{8E327163-7284-474E-8653-F28E684EF454}" type="slidenum">
              <a:rPr lang="en-US" smtClean="0"/>
              <a:t>‹#›</a:t>
            </a:fld>
            <a:endParaRPr lang="en-US" dirty="0"/>
          </a:p>
        </p:txBody>
      </p:sp>
    </p:spTree>
    <p:extLst>
      <p:ext uri="{BB962C8B-B14F-4D97-AF65-F5344CB8AC3E}">
        <p14:creationId xmlns:p14="http://schemas.microsoft.com/office/powerpoint/2010/main" val="647241605"/>
      </p:ext>
    </p:extLst>
  </p:cSld>
  <p:clrMap bg1="dk1" tx1="lt1" bg2="dk2" tx2="lt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 id="2147483844" r:id="rId10"/>
    <p:sldLayoutId id="2147483845" r:id="rId11"/>
    <p:sldLayoutId id="2147483846" r:id="rId12"/>
    <p:sldLayoutId id="2147483847" r:id="rId13"/>
    <p:sldLayoutId id="2147483848" r:id="rId14"/>
    <p:sldLayoutId id="2147483849" r:id="rId15"/>
    <p:sldLayoutId id="2147483850" r:id="rId16"/>
    <p:sldLayoutId id="2147483851" r:id="rId17"/>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19"/>
          <p:cNvSpPr txBox="1"/>
          <p:nvPr/>
        </p:nvSpPr>
        <p:spPr>
          <a:xfrm>
            <a:off x="4047912" y="2667002"/>
            <a:ext cx="3904065" cy="1846659"/>
          </a:xfrm>
          <a:prstGeom prst="rect">
            <a:avLst/>
          </a:prstGeom>
          <a:noFill/>
          <a:effec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3800" b="1" dirty="0">
                <a:latin typeface="Arial" panose="020B0604020202020204" pitchFamily="34" charset="0"/>
                <a:ea typeface="Microsoft YaHei UI" panose="020B0503020204020204" pitchFamily="34" charset="-122"/>
                <a:cs typeface="Arial" panose="020B0604020202020204" pitchFamily="34" charset="0"/>
              </a:rPr>
              <a:t>COMIDA</a:t>
            </a:r>
          </a:p>
          <a:p>
            <a:pPr algn="ctr"/>
            <a:r>
              <a:rPr lang="en-US" altLang="zh-CN" sz="3800" b="1" dirty="0">
                <a:latin typeface="Arial" panose="020B0604020202020204" pitchFamily="34" charset="0"/>
                <a:ea typeface="Microsoft YaHei UI" panose="020B0503020204020204" pitchFamily="34" charset="-122"/>
                <a:cs typeface="Arial" panose="020B0604020202020204" pitchFamily="34" charset="0"/>
              </a:rPr>
              <a:t>Annual Board Report</a:t>
            </a:r>
          </a:p>
        </p:txBody>
      </p:sp>
      <p:sp>
        <p:nvSpPr>
          <p:cNvPr id="10" name="圆角矩形 3"/>
          <p:cNvSpPr/>
          <p:nvPr/>
        </p:nvSpPr>
        <p:spPr>
          <a:xfrm>
            <a:off x="4551899" y="4860932"/>
            <a:ext cx="2628041" cy="686118"/>
          </a:xfrm>
          <a:prstGeom prst="roundRect">
            <a:avLst>
              <a:gd name="adj" fmla="val 50000"/>
            </a:avLst>
          </a:prstGeom>
          <a:solidFill>
            <a:srgbClr val="9BBB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bg1"/>
                </a:solidFill>
                <a:latin typeface="Microsoft YaHei UI" panose="020B0503020204020204" pitchFamily="34" charset="-122"/>
                <a:ea typeface="Microsoft YaHei UI" panose="020B0503020204020204" pitchFamily="34" charset="-122"/>
              </a:rPr>
              <a:t>March 24, 2026</a:t>
            </a:r>
            <a:endParaRPr lang="zh-CN" altLang="en-US" b="1" dirty="0">
              <a:solidFill>
                <a:schemeClr val="bg1"/>
              </a:solidFill>
              <a:latin typeface="Microsoft YaHei UI" panose="020B0503020204020204" pitchFamily="34" charset="-122"/>
              <a:ea typeface="Microsoft YaHei UI" panose="020B0503020204020204" pitchFamily="34" charset="-122"/>
            </a:endParaRPr>
          </a:p>
        </p:txBody>
      </p:sp>
      <p:sp>
        <p:nvSpPr>
          <p:cNvPr id="11" name="文本框 4"/>
          <p:cNvSpPr txBox="1"/>
          <p:nvPr/>
        </p:nvSpPr>
        <p:spPr>
          <a:xfrm>
            <a:off x="4047912" y="1517890"/>
            <a:ext cx="3680037" cy="1015663"/>
          </a:xfrm>
          <a:prstGeom prst="rect">
            <a:avLst/>
          </a:prstGeom>
          <a:noFill/>
        </p:spPr>
        <p:txBody>
          <a:bodyPr wrap="square" rtlCol="0">
            <a:spAutoFit/>
          </a:bodyPr>
          <a:lstStyle/>
          <a:p>
            <a:pPr algn="ctr"/>
            <a:r>
              <a:rPr lang="en-US" altLang="zh-CN" sz="6000" b="1" dirty="0">
                <a:latin typeface="Arial" panose="020B0604020202020204" pitchFamily="34" charset="0"/>
              </a:rPr>
              <a:t>2025</a:t>
            </a:r>
          </a:p>
        </p:txBody>
      </p:sp>
      <p:sp>
        <p:nvSpPr>
          <p:cNvPr id="6" name="Rectangle 5"/>
          <p:cNvSpPr/>
          <p:nvPr/>
        </p:nvSpPr>
        <p:spPr>
          <a:xfrm>
            <a:off x="0" y="0"/>
            <a:ext cx="41148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latin typeface="Arial" panose="020B0604020202020204" pitchFamily="34" charset="0"/>
              </a:rPr>
              <a:t>The mission of the Monroe County Industrial Development Corporation is to provide resources to qualified for-profit businesses and not-for-profit organizations that result in the retention and creation of jobs and employment opportunities in Monroe County and surrounding counties.</a:t>
            </a:r>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496" y="3400244"/>
            <a:ext cx="3937416" cy="956191"/>
          </a:xfrm>
          <a:prstGeom prst="rect">
            <a:avLst/>
          </a:prstGeom>
        </p:spPr>
      </p:pic>
      <p:pic>
        <p:nvPicPr>
          <p:cNvPr id="3" name="Picture 2" descr="A close up of a logo&#10;&#10;AI-generated content may be incorrect.">
            <a:extLst>
              <a:ext uri="{FF2B5EF4-FFF2-40B4-BE49-F238E27FC236}">
                <a16:creationId xmlns:a16="http://schemas.microsoft.com/office/drawing/2014/main" id="{3CB47894-40F9-BC0B-2EBD-AEFC70861DC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496" y="1862502"/>
            <a:ext cx="2611110" cy="788685"/>
          </a:xfrm>
          <a:prstGeom prst="rect">
            <a:avLst/>
          </a:prstGeom>
        </p:spPr>
      </p:pic>
    </p:spTree>
    <p:extLst>
      <p:ext uri="{BB962C8B-B14F-4D97-AF65-F5344CB8AC3E}">
        <p14:creationId xmlns:p14="http://schemas.microsoft.com/office/powerpoint/2010/main" val="21131031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204504DE-120F-5B47-8EE1-B525807FE4CD}"/>
              </a:ext>
            </a:extLst>
          </p:cNvPr>
          <p:cNvSpPr>
            <a:spLocks noGrp="1"/>
          </p:cNvSpPr>
          <p:nvPr>
            <p:ph idx="1"/>
          </p:nvPr>
        </p:nvSpPr>
        <p:spPr>
          <a:xfrm>
            <a:off x="296332" y="1603614"/>
            <a:ext cx="7552267" cy="4492386"/>
          </a:xfrm>
        </p:spPr>
        <p:txBody>
          <a:bodyPr>
            <a:normAutofit/>
          </a:bodyPr>
          <a:lstStyle/>
          <a:p>
            <a:pPr>
              <a:buClr>
                <a:schemeClr val="tx1"/>
              </a:buClr>
              <a:buFont typeface="Arial" panose="020B0604020202020204" pitchFamily="34" charset="0"/>
              <a:buChar char="•"/>
            </a:pPr>
            <a:r>
              <a:rPr lang="en-US" dirty="0">
                <a:solidFill>
                  <a:srgbClr val="0341BD"/>
                </a:solidFill>
              </a:rPr>
              <a:t>The proposed Cascade District project </a:t>
            </a:r>
            <a:r>
              <a:rPr lang="en-US" dirty="0"/>
              <a:t>involves the renovation of an approximately 230,000 sq foot industrial building into a mixed-use development in the City of Rochester.  The building currently houses 32 loft-style apartments as well as some commercial tenants.  The existing lofts will undergo extensive renovations and an additional 58 one- and two-bedroom loft-style apartments will be constructed bringing the total number of residential units to 90.  Additional commercial tenants will be sought to transform this space and bring new life to the area.  </a:t>
            </a:r>
          </a:p>
          <a:p>
            <a:pPr>
              <a:buClr>
                <a:schemeClr val="tx1"/>
              </a:buClr>
              <a:buFont typeface="Arial" panose="020B0604020202020204" pitchFamily="34" charset="0"/>
              <a:buChar char="•"/>
            </a:pPr>
            <a:r>
              <a:rPr lang="en-US" dirty="0"/>
              <a:t>$22,700,000 million </a:t>
            </a:r>
          </a:p>
          <a:p>
            <a:pPr>
              <a:buClr>
                <a:schemeClr val="tx1"/>
              </a:buClr>
              <a:buFont typeface="Arial" panose="020B0604020202020204" pitchFamily="34" charset="0"/>
              <a:buChar char="•"/>
            </a:pPr>
            <a:r>
              <a:rPr lang="en-US" dirty="0"/>
              <a:t>1.5 new FTEs and new 58 new housing units</a:t>
            </a:r>
          </a:p>
          <a:p>
            <a:pPr>
              <a:buClr>
                <a:schemeClr val="tx1"/>
              </a:buClr>
              <a:buFont typeface="Arial" panose="020B0604020202020204" pitchFamily="34" charset="0"/>
              <a:buChar char="•"/>
            </a:pPr>
            <a:r>
              <a:rPr lang="en-US" dirty="0"/>
              <a:t>Project is currently under construction</a:t>
            </a:r>
          </a:p>
          <a:p>
            <a:endParaRPr lang="en-US" dirty="0"/>
          </a:p>
        </p:txBody>
      </p:sp>
      <p:sp>
        <p:nvSpPr>
          <p:cNvPr id="8" name="Title 1">
            <a:extLst>
              <a:ext uri="{FF2B5EF4-FFF2-40B4-BE49-F238E27FC236}">
                <a16:creationId xmlns:a16="http://schemas.microsoft.com/office/drawing/2014/main" id="{E295AB94-87FD-2F30-DC4E-6CBA76C0E4F4}"/>
              </a:ext>
            </a:extLst>
          </p:cNvPr>
          <p:cNvSpPr txBox="1">
            <a:spLocks/>
          </p:cNvSpPr>
          <p:nvPr/>
        </p:nvSpPr>
        <p:spPr>
          <a:xfrm>
            <a:off x="254000" y="501781"/>
            <a:ext cx="8593667" cy="1131570"/>
          </a:xfrm>
          <a:prstGeom prst="rect">
            <a:avLst/>
          </a:prstGeom>
        </p:spPr>
        <p:txBody>
          <a:bodyPr vert="horz" lIns="91440" tIns="45720" rIns="91440" bIns="45720" rtlCol="0" anchor="t">
            <a:normAutofit fontScale="975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b="1" dirty="0"/>
              <a:t>Cascade District, LLC</a:t>
            </a:r>
            <a:br>
              <a:rPr lang="en-US" sz="3200" b="1" dirty="0"/>
            </a:br>
            <a:r>
              <a:rPr lang="en-US" sz="2100" dirty="0"/>
              <a:t>(PILOT, Sales Tax &amp; Mortgage Recording Tax Exemptions)</a:t>
            </a:r>
          </a:p>
        </p:txBody>
      </p:sp>
    </p:spTree>
    <p:extLst>
      <p:ext uri="{BB962C8B-B14F-4D97-AF65-F5344CB8AC3E}">
        <p14:creationId xmlns:p14="http://schemas.microsoft.com/office/powerpoint/2010/main" val="13245491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1">
            <a:extLst>
              <a:ext uri="{FF2B5EF4-FFF2-40B4-BE49-F238E27FC236}">
                <a16:creationId xmlns:a16="http://schemas.microsoft.com/office/drawing/2014/main" id="{ABB55E07-5913-E763-E080-B2EFC5539CDA}"/>
              </a:ext>
            </a:extLst>
          </p:cNvPr>
          <p:cNvSpPr txBox="1">
            <a:spLocks/>
          </p:cNvSpPr>
          <p:nvPr/>
        </p:nvSpPr>
        <p:spPr>
          <a:xfrm>
            <a:off x="628650" y="501781"/>
            <a:ext cx="7338060" cy="1131570"/>
          </a:xfrm>
          <a:prstGeom prst="rect">
            <a:avLst/>
          </a:prstGeom>
        </p:spPr>
        <p:txBody>
          <a:bodyPr>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b="1" dirty="0"/>
              <a:t>Love Beets Production LLC</a:t>
            </a:r>
            <a:br>
              <a:rPr lang="en-US" sz="3200" b="1" dirty="0"/>
            </a:br>
            <a:r>
              <a:rPr lang="en-US" sz="2000" dirty="0"/>
              <a:t>(Sales Tax Exemption)</a:t>
            </a:r>
          </a:p>
        </p:txBody>
      </p:sp>
      <p:sp>
        <p:nvSpPr>
          <p:cNvPr id="2" name="TextBox 1">
            <a:extLst>
              <a:ext uri="{FF2B5EF4-FFF2-40B4-BE49-F238E27FC236}">
                <a16:creationId xmlns:a16="http://schemas.microsoft.com/office/drawing/2014/main" id="{0E9AD0C2-0444-83DE-8076-ECDDB5706ADB}"/>
              </a:ext>
            </a:extLst>
          </p:cNvPr>
          <p:cNvSpPr txBox="1"/>
          <p:nvPr/>
        </p:nvSpPr>
        <p:spPr>
          <a:xfrm>
            <a:off x="838200" y="1633351"/>
            <a:ext cx="6172200" cy="3139321"/>
          </a:xfrm>
          <a:prstGeom prst="rect">
            <a:avLst/>
          </a:prstGeom>
          <a:noFill/>
        </p:spPr>
        <p:txBody>
          <a:bodyPr wrap="square" rtlCol="0">
            <a:spAutoFit/>
          </a:bodyPr>
          <a:lstStyle/>
          <a:p>
            <a:pPr marL="285750" indent="-285750">
              <a:buFont typeface="Arial" panose="020B0604020202020204" pitchFamily="34" charset="0"/>
              <a:buChar char="•"/>
            </a:pPr>
            <a:r>
              <a:rPr lang="en-US" sz="1800" dirty="0">
                <a:solidFill>
                  <a:srgbClr val="0341BD"/>
                </a:solidFill>
                <a:effectLst/>
                <a:latin typeface="Arial" panose="020B0604020202020204" pitchFamily="34" charset="0"/>
                <a:ea typeface="Times New Roman" panose="02020603050405020304" pitchFamily="18" charset="0"/>
              </a:rPr>
              <a:t>Love Beets Production LLC </a:t>
            </a:r>
            <a:r>
              <a:rPr lang="en-US" sz="1800" dirty="0">
                <a:effectLst/>
                <a:latin typeface="Arial" panose="020B0604020202020204" pitchFamily="34" charset="0"/>
                <a:ea typeface="Times New Roman" panose="02020603050405020304" pitchFamily="18" charset="0"/>
              </a:rPr>
              <a:t>is renovating and purchasing new equipment for its facility located at 1150 Lee Road in the Town of Greece. Love Beets is a food manufacturer specializing in beets and other root vegetables. </a:t>
            </a:r>
            <a:br>
              <a:rPr lang="en-US" sz="1800" dirty="0">
                <a:effectLst/>
                <a:latin typeface="Arial" panose="020B0604020202020204" pitchFamily="34" charset="0"/>
                <a:ea typeface="Times New Roman" panose="02020603050405020304" pitchFamily="18" charset="0"/>
              </a:rPr>
            </a:br>
            <a:endParaRPr lang="en-US" sz="1800" dirty="0">
              <a:effectLst/>
              <a:latin typeface="Arial" panose="020B0604020202020204" pitchFamily="34" charset="0"/>
              <a:ea typeface="Times New Roman" panose="02020603050405020304" pitchFamily="18" charset="0"/>
            </a:endParaRPr>
          </a:p>
          <a:p>
            <a:pPr marL="285750" indent="-285750">
              <a:buFont typeface="Arial" panose="020B0604020202020204" pitchFamily="34" charset="0"/>
              <a:buChar char="•"/>
            </a:pPr>
            <a:r>
              <a:rPr lang="en-US" sz="1800" dirty="0">
                <a:effectLst/>
                <a:latin typeface="Arial" panose="020B0604020202020204" pitchFamily="34" charset="0"/>
                <a:ea typeface="Times New Roman" panose="02020603050405020304" pitchFamily="18" charset="0"/>
              </a:rPr>
              <a:t>$1,130,000 million</a:t>
            </a:r>
            <a:br>
              <a:rPr lang="en-US" sz="1800" dirty="0">
                <a:effectLst/>
                <a:latin typeface="Arial" panose="020B0604020202020204" pitchFamily="34" charset="0"/>
                <a:ea typeface="Times New Roman" panose="02020603050405020304" pitchFamily="18" charset="0"/>
              </a:rPr>
            </a:br>
            <a:endParaRPr lang="en-US" dirty="0">
              <a:latin typeface="Arial" panose="020B0604020202020204" pitchFamily="34" charset="0"/>
              <a:ea typeface="Times New Roman" panose="02020603050405020304" pitchFamily="18" charset="0"/>
            </a:endParaRPr>
          </a:p>
          <a:p>
            <a:pPr marL="285750" indent="-285750">
              <a:buFont typeface="Arial" panose="020B0604020202020204" pitchFamily="34" charset="0"/>
              <a:buChar char="•"/>
            </a:pPr>
            <a:r>
              <a:rPr lang="en-US" sz="1800" dirty="0">
                <a:effectLst/>
                <a:latin typeface="Arial" panose="020B0604020202020204" pitchFamily="34" charset="0"/>
                <a:ea typeface="Times New Roman" panose="02020603050405020304" pitchFamily="18" charset="0"/>
              </a:rPr>
              <a:t>11 new FTEs </a:t>
            </a:r>
            <a:br>
              <a:rPr lang="en-US" sz="1800" dirty="0">
                <a:effectLst/>
                <a:latin typeface="Arial" panose="020B0604020202020204" pitchFamily="34" charset="0"/>
                <a:ea typeface="Times New Roman" panose="02020603050405020304" pitchFamily="18" charset="0"/>
              </a:rPr>
            </a:br>
            <a:endParaRPr lang="en-US" sz="1800" dirty="0">
              <a:effectLst/>
              <a:latin typeface="Arial" panose="020B0604020202020204" pitchFamily="34" charset="0"/>
              <a:ea typeface="Times New Roman" panose="02020603050405020304" pitchFamily="18" charset="0"/>
            </a:endParaRPr>
          </a:p>
          <a:p>
            <a:pPr marL="285750" indent="-285750">
              <a:buFont typeface="Arial" panose="020B0604020202020204" pitchFamily="34" charset="0"/>
              <a:buChar char="•"/>
            </a:pPr>
            <a:r>
              <a:rPr lang="en-US" dirty="0">
                <a:latin typeface="Arial" panose="020B0604020202020204" pitchFamily="34" charset="0"/>
                <a:ea typeface="Times New Roman" panose="02020603050405020304" pitchFamily="18" charset="0"/>
              </a:rPr>
              <a:t>Project is undergoing renovations</a:t>
            </a:r>
            <a:endParaRPr lang="en-US" sz="1800" dirty="0">
              <a:effectLst/>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5971324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849A92-908B-5660-5F85-B995BE0C793C}"/>
              </a:ext>
            </a:extLst>
          </p:cNvPr>
          <p:cNvSpPr txBox="1">
            <a:spLocks/>
          </p:cNvSpPr>
          <p:nvPr/>
        </p:nvSpPr>
        <p:spPr>
          <a:xfrm>
            <a:off x="628650" y="501781"/>
            <a:ext cx="7338060" cy="1131570"/>
          </a:xfrm>
          <a:prstGeom prst="rect">
            <a:avLst/>
          </a:prstGeom>
        </p:spPr>
        <p:txBody>
          <a:bodyPr>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b="1" dirty="0"/>
              <a:t>Meeting the Moment: COMIDA Housing Study </a:t>
            </a:r>
            <a:endParaRPr lang="en-US" sz="2000" dirty="0"/>
          </a:p>
        </p:txBody>
      </p:sp>
      <p:pic>
        <p:nvPicPr>
          <p:cNvPr id="4" name="Picture 3">
            <a:extLst>
              <a:ext uri="{FF2B5EF4-FFF2-40B4-BE49-F238E27FC236}">
                <a16:creationId xmlns:a16="http://schemas.microsoft.com/office/drawing/2014/main" id="{B7CC7430-715F-422A-ED7D-380201D0A91B}"/>
              </a:ext>
            </a:extLst>
          </p:cNvPr>
          <p:cNvPicPr>
            <a:picLocks noChangeAspect="1"/>
          </p:cNvPicPr>
          <p:nvPr/>
        </p:nvPicPr>
        <p:blipFill>
          <a:blip r:embed="rId2"/>
          <a:stretch>
            <a:fillRect/>
          </a:stretch>
        </p:blipFill>
        <p:spPr>
          <a:xfrm>
            <a:off x="457200" y="1676400"/>
            <a:ext cx="4424330" cy="3740523"/>
          </a:xfrm>
          <a:prstGeom prst="rect">
            <a:avLst/>
          </a:prstGeom>
        </p:spPr>
      </p:pic>
      <p:sp>
        <p:nvSpPr>
          <p:cNvPr id="5" name="TextBox 4">
            <a:extLst>
              <a:ext uri="{FF2B5EF4-FFF2-40B4-BE49-F238E27FC236}">
                <a16:creationId xmlns:a16="http://schemas.microsoft.com/office/drawing/2014/main" id="{346BB859-B72C-DCFB-50AA-6401C57514D0}"/>
              </a:ext>
            </a:extLst>
          </p:cNvPr>
          <p:cNvSpPr txBox="1"/>
          <p:nvPr/>
        </p:nvSpPr>
        <p:spPr>
          <a:xfrm>
            <a:off x="5181600" y="1633351"/>
            <a:ext cx="2209800" cy="4801314"/>
          </a:xfrm>
          <a:prstGeom prst="rect">
            <a:avLst/>
          </a:prstGeom>
          <a:noFill/>
        </p:spPr>
        <p:txBody>
          <a:bodyPr wrap="square" rtlCol="0">
            <a:spAutoFit/>
          </a:bodyPr>
          <a:lstStyle/>
          <a:p>
            <a:r>
              <a:rPr lang="en-US" dirty="0"/>
              <a:t>Key Findings: </a:t>
            </a:r>
          </a:p>
          <a:p>
            <a:pPr marL="342900" indent="-342900">
              <a:buFont typeface="+mj-lt"/>
              <a:buAutoNum type="arabicPeriod"/>
            </a:pPr>
            <a:r>
              <a:rPr lang="en-US" dirty="0"/>
              <a:t>~46% of renters are cost-burdened</a:t>
            </a:r>
          </a:p>
          <a:p>
            <a:pPr marL="342900" indent="-342900">
              <a:buFont typeface="+mj-lt"/>
              <a:buAutoNum type="arabicPeriod"/>
            </a:pPr>
            <a:r>
              <a:rPr lang="en-US" dirty="0"/>
              <a:t>Less than 1 month’s worth of housing inventory available to meet demand</a:t>
            </a:r>
          </a:p>
          <a:p>
            <a:pPr marL="342900" indent="-342900">
              <a:buFont typeface="+mj-lt"/>
              <a:buAutoNum type="arabicPeriod"/>
            </a:pPr>
            <a:r>
              <a:rPr lang="en-US" dirty="0"/>
              <a:t>New homes are </a:t>
            </a:r>
            <a:r>
              <a:rPr lang="en-US" b="1" dirty="0"/>
              <a:t>~$350K+ to build</a:t>
            </a:r>
            <a:r>
              <a:rPr lang="en-US" dirty="0"/>
              <a:t>, but demand is strongest in the </a:t>
            </a:r>
            <a:r>
              <a:rPr lang="en-US" b="1" dirty="0"/>
              <a:t>$120K–$260K range</a:t>
            </a:r>
            <a:endParaRPr lang="en-US" dirty="0"/>
          </a:p>
        </p:txBody>
      </p:sp>
    </p:spTree>
    <p:extLst>
      <p:ext uri="{BB962C8B-B14F-4D97-AF65-F5344CB8AC3E}">
        <p14:creationId xmlns:p14="http://schemas.microsoft.com/office/powerpoint/2010/main" val="28498749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B9236E6-1946-ED95-A05C-3200C89CC92F}"/>
              </a:ext>
            </a:extLst>
          </p:cNvPr>
          <p:cNvPicPr>
            <a:picLocks noChangeAspect="1"/>
          </p:cNvPicPr>
          <p:nvPr/>
        </p:nvPicPr>
        <p:blipFill>
          <a:blip r:embed="rId2"/>
          <a:stretch>
            <a:fillRect/>
          </a:stretch>
        </p:blipFill>
        <p:spPr>
          <a:xfrm>
            <a:off x="838200" y="1676400"/>
            <a:ext cx="6238628" cy="2937606"/>
          </a:xfrm>
          <a:prstGeom prst="rect">
            <a:avLst/>
          </a:prstGeom>
        </p:spPr>
      </p:pic>
      <p:sp>
        <p:nvSpPr>
          <p:cNvPr id="4" name="Title 1">
            <a:extLst>
              <a:ext uri="{FF2B5EF4-FFF2-40B4-BE49-F238E27FC236}">
                <a16:creationId xmlns:a16="http://schemas.microsoft.com/office/drawing/2014/main" id="{C20ECA38-3832-0A6D-16AE-6B6DAA0D2388}"/>
              </a:ext>
            </a:extLst>
          </p:cNvPr>
          <p:cNvSpPr txBox="1">
            <a:spLocks/>
          </p:cNvSpPr>
          <p:nvPr/>
        </p:nvSpPr>
        <p:spPr>
          <a:xfrm>
            <a:off x="628650" y="501781"/>
            <a:ext cx="7338060" cy="1131570"/>
          </a:xfrm>
          <a:prstGeom prst="rect">
            <a:avLst/>
          </a:prstGeom>
        </p:spPr>
        <p:txBody>
          <a:bodyPr>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b="1" dirty="0"/>
              <a:t>Meeting the Moment: COMIDA Housing Study </a:t>
            </a:r>
            <a:endParaRPr lang="en-US" sz="2000" dirty="0"/>
          </a:p>
        </p:txBody>
      </p:sp>
      <p:sp>
        <p:nvSpPr>
          <p:cNvPr id="5" name="TextBox 4">
            <a:extLst>
              <a:ext uri="{FF2B5EF4-FFF2-40B4-BE49-F238E27FC236}">
                <a16:creationId xmlns:a16="http://schemas.microsoft.com/office/drawing/2014/main" id="{9F5A0E9C-BC40-4B6D-468B-729104AC7668}"/>
              </a:ext>
            </a:extLst>
          </p:cNvPr>
          <p:cNvSpPr txBox="1"/>
          <p:nvPr/>
        </p:nvSpPr>
        <p:spPr>
          <a:xfrm>
            <a:off x="853751" y="4800600"/>
            <a:ext cx="5412059" cy="1754326"/>
          </a:xfrm>
          <a:prstGeom prst="rect">
            <a:avLst/>
          </a:prstGeom>
          <a:noFill/>
        </p:spPr>
        <p:txBody>
          <a:bodyPr wrap="none" rtlCol="0">
            <a:spAutoFit/>
          </a:bodyPr>
          <a:lstStyle/>
          <a:p>
            <a:r>
              <a:rPr lang="en-US" dirty="0"/>
              <a:t>100s of new units in the pipeline for 2026 already!</a:t>
            </a:r>
          </a:p>
          <a:p>
            <a:pPr marL="285750" indent="-285750">
              <a:buFont typeface="Arial" panose="020B0604020202020204" pitchFamily="34" charset="0"/>
              <a:buChar char="•"/>
            </a:pPr>
            <a:r>
              <a:rPr lang="en-US" dirty="0"/>
              <a:t>Vistas at Highland Park</a:t>
            </a:r>
          </a:p>
          <a:p>
            <a:pPr marL="285750" indent="-285750">
              <a:buFont typeface="Arial" panose="020B0604020202020204" pitchFamily="34" charset="0"/>
              <a:buChar char="•"/>
            </a:pPr>
            <a:r>
              <a:rPr lang="en-US" dirty="0"/>
              <a:t>Orchard Place</a:t>
            </a:r>
          </a:p>
          <a:p>
            <a:pPr marL="285750" indent="-285750">
              <a:buFont typeface="Arial" panose="020B0604020202020204" pitchFamily="34" charset="0"/>
              <a:buChar char="•"/>
            </a:pPr>
            <a:r>
              <a:rPr lang="en-US" dirty="0"/>
              <a:t>Cascade</a:t>
            </a:r>
          </a:p>
          <a:p>
            <a:pPr marL="285750" indent="-285750">
              <a:buFont typeface="Arial" panose="020B0604020202020204" pitchFamily="34" charset="0"/>
              <a:buChar char="•"/>
            </a:pPr>
            <a:r>
              <a:rPr lang="en-US" dirty="0"/>
              <a:t>Clinton Square</a:t>
            </a:r>
          </a:p>
          <a:p>
            <a:pPr marL="285750" indent="-285750">
              <a:buFont typeface="Arial" panose="020B0604020202020204" pitchFamily="34" charset="0"/>
              <a:buChar char="•"/>
            </a:pPr>
            <a:r>
              <a:rPr lang="en-US" dirty="0"/>
              <a:t>Pittsford Oaks</a:t>
            </a:r>
          </a:p>
        </p:txBody>
      </p:sp>
    </p:spTree>
    <p:extLst>
      <p:ext uri="{BB962C8B-B14F-4D97-AF65-F5344CB8AC3E}">
        <p14:creationId xmlns:p14="http://schemas.microsoft.com/office/powerpoint/2010/main" val="15728122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610600" cy="1143000"/>
          </a:xfrm>
        </p:spPr>
        <p:txBody>
          <a:bodyPr>
            <a:normAutofit/>
          </a:bodyPr>
          <a:lstStyle/>
          <a:p>
            <a:r>
              <a:rPr lang="en-US" altLang="zh-CN" dirty="0">
                <a:ea typeface="Microsoft YaHei UI" panose="020B0503020204020204" pitchFamily="34" charset="-122"/>
                <a:cs typeface="Arial" panose="020B0604020202020204" pitchFamily="34" charset="0"/>
                <a:sym typeface="+mn-ea"/>
              </a:rPr>
              <a:t>Workforce Development Fund</a:t>
            </a:r>
            <a:endParaRPr lang="en-US" dirty="0"/>
          </a:p>
        </p:txBody>
      </p:sp>
      <p:sp>
        <p:nvSpPr>
          <p:cNvPr id="3" name="Content Placeholder 2">
            <a:extLst>
              <a:ext uri="{FF2B5EF4-FFF2-40B4-BE49-F238E27FC236}">
                <a16:creationId xmlns:a16="http://schemas.microsoft.com/office/drawing/2014/main" id="{F854E6E4-5E75-35CF-17F6-A4F30ED526DB}"/>
              </a:ext>
            </a:extLst>
          </p:cNvPr>
          <p:cNvSpPr>
            <a:spLocks noGrp="1"/>
          </p:cNvSpPr>
          <p:nvPr>
            <p:ph idx="1"/>
          </p:nvPr>
        </p:nvSpPr>
        <p:spPr>
          <a:xfrm>
            <a:off x="514350" y="1524000"/>
            <a:ext cx="7886700" cy="5715000"/>
          </a:xfrm>
        </p:spPr>
        <p:txBody>
          <a:bodyPr>
            <a:normAutofit/>
          </a:bodyPr>
          <a:lstStyle/>
          <a:p>
            <a:pPr marL="0" indent="0">
              <a:buNone/>
            </a:pPr>
            <a:r>
              <a:rPr lang="en-US" sz="3600" b="1" dirty="0"/>
              <a:t>Contributions over the years</a:t>
            </a:r>
          </a:p>
          <a:p>
            <a:r>
              <a:rPr lang="en-US" sz="2400" dirty="0"/>
              <a:t>Initial Investment of </a:t>
            </a:r>
            <a:r>
              <a:rPr lang="en-US" sz="2400" b="1" dirty="0"/>
              <a:t>$2.5M</a:t>
            </a:r>
          </a:p>
          <a:p>
            <a:r>
              <a:rPr lang="en-US" sz="2400" b="1" dirty="0">
                <a:solidFill>
                  <a:schemeClr val="accent1"/>
                </a:solidFill>
              </a:rPr>
              <a:t>2022</a:t>
            </a:r>
            <a:r>
              <a:rPr lang="en-US" sz="2400" b="1" dirty="0"/>
              <a:t> </a:t>
            </a:r>
            <a:r>
              <a:rPr lang="en-US" sz="2400" dirty="0"/>
              <a:t>allocation</a:t>
            </a:r>
            <a:r>
              <a:rPr lang="en-US" sz="2400" b="1" dirty="0"/>
              <a:t>: </a:t>
            </a:r>
            <a:r>
              <a:rPr lang="en-US" sz="2400" b="1" dirty="0">
                <a:solidFill>
                  <a:schemeClr val="accent1">
                    <a:lumMod val="60000"/>
                    <a:lumOff val="40000"/>
                  </a:schemeClr>
                </a:solidFill>
              </a:rPr>
              <a:t>$2,656,917</a:t>
            </a:r>
          </a:p>
          <a:p>
            <a:r>
              <a:rPr lang="en-US" sz="2400" b="1" dirty="0">
                <a:solidFill>
                  <a:schemeClr val="accent1"/>
                </a:solidFill>
              </a:rPr>
              <a:t>2023</a:t>
            </a:r>
            <a:r>
              <a:rPr lang="en-US" sz="2400" b="1" dirty="0"/>
              <a:t> </a:t>
            </a:r>
            <a:r>
              <a:rPr lang="en-US" sz="2400" dirty="0"/>
              <a:t>allocation</a:t>
            </a:r>
            <a:r>
              <a:rPr lang="en-US" sz="2400" b="1" dirty="0"/>
              <a:t>: </a:t>
            </a:r>
            <a:r>
              <a:rPr lang="en-US" sz="2400" b="1" dirty="0">
                <a:solidFill>
                  <a:schemeClr val="accent1">
                    <a:lumMod val="60000"/>
                    <a:lumOff val="40000"/>
                  </a:schemeClr>
                </a:solidFill>
              </a:rPr>
              <a:t>$1,774,162</a:t>
            </a:r>
          </a:p>
          <a:p>
            <a:r>
              <a:rPr lang="en-US" sz="2400" b="1" dirty="0">
                <a:solidFill>
                  <a:schemeClr val="accent1"/>
                </a:solidFill>
              </a:rPr>
              <a:t>2024 </a:t>
            </a:r>
            <a:r>
              <a:rPr lang="en-US" sz="2400" dirty="0"/>
              <a:t>allocation</a:t>
            </a:r>
            <a:r>
              <a:rPr lang="en-US" sz="2400" b="1" dirty="0"/>
              <a:t>: </a:t>
            </a:r>
            <a:r>
              <a:rPr lang="en-US" sz="2400" b="1" dirty="0">
                <a:solidFill>
                  <a:schemeClr val="accent1">
                    <a:lumMod val="60000"/>
                    <a:lumOff val="40000"/>
                  </a:schemeClr>
                </a:solidFill>
              </a:rPr>
              <a:t>$1,403,284</a:t>
            </a:r>
          </a:p>
          <a:p>
            <a:r>
              <a:rPr lang="en-US" sz="2400" b="1" dirty="0">
                <a:solidFill>
                  <a:schemeClr val="accent1"/>
                </a:solidFill>
              </a:rPr>
              <a:t>2025</a:t>
            </a:r>
            <a:r>
              <a:rPr lang="en-US" sz="2400" b="1" dirty="0"/>
              <a:t> </a:t>
            </a:r>
            <a:r>
              <a:rPr lang="en-US" sz="2400" dirty="0"/>
              <a:t>allocation</a:t>
            </a:r>
            <a:r>
              <a:rPr lang="en-US" sz="2400" b="1" dirty="0"/>
              <a:t>: </a:t>
            </a:r>
            <a:r>
              <a:rPr lang="en-US" sz="2400" b="1" dirty="0">
                <a:solidFill>
                  <a:schemeClr val="accent1">
                    <a:lumMod val="60000"/>
                    <a:lumOff val="40000"/>
                  </a:schemeClr>
                </a:solidFill>
              </a:rPr>
              <a:t>$89,281</a:t>
            </a:r>
          </a:p>
          <a:p>
            <a:r>
              <a:rPr lang="en-US" sz="2400" b="1" dirty="0"/>
              <a:t>Total Investments 2022-2025: </a:t>
            </a:r>
            <a:r>
              <a:rPr lang="en-US" sz="2400" b="1" dirty="0">
                <a:effectLst>
                  <a:outerShdw blurRad="38100" dist="38100" dir="2700000" algn="tl">
                    <a:srgbClr val="000000">
                      <a:alpha val="43137"/>
                    </a:srgbClr>
                  </a:outerShdw>
                </a:effectLst>
              </a:rPr>
              <a:t>&gt;</a:t>
            </a:r>
            <a:r>
              <a:rPr lang="en-US" sz="2400" b="1" dirty="0">
                <a:solidFill>
                  <a:srgbClr val="FF0000"/>
                </a:solidFill>
                <a:effectLst>
                  <a:outerShdw blurRad="38100" dist="38100" dir="2700000" algn="tl">
                    <a:srgbClr val="000000">
                      <a:alpha val="43137"/>
                    </a:srgbClr>
                  </a:outerShdw>
                </a:effectLst>
              </a:rPr>
              <a:t>$8,423,644</a:t>
            </a:r>
          </a:p>
        </p:txBody>
      </p:sp>
    </p:spTree>
    <p:extLst>
      <p:ext uri="{BB962C8B-B14F-4D97-AF65-F5344CB8AC3E}">
        <p14:creationId xmlns:p14="http://schemas.microsoft.com/office/powerpoint/2010/main" val="33280469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B3D6FB-32C6-7E22-C4A9-128C39BF4B69}"/>
              </a:ext>
            </a:extLst>
          </p:cNvPr>
          <p:cNvSpPr>
            <a:spLocks noGrp="1"/>
          </p:cNvSpPr>
          <p:nvPr>
            <p:ph type="title"/>
          </p:nvPr>
        </p:nvSpPr>
        <p:spPr>
          <a:xfrm>
            <a:off x="381000" y="228600"/>
            <a:ext cx="6347713" cy="685800"/>
          </a:xfrm>
        </p:spPr>
        <p:txBody>
          <a:bodyPr/>
          <a:lstStyle/>
          <a:p>
            <a:r>
              <a:rPr lang="en-US" dirty="0"/>
              <a:t>Program Highlights</a:t>
            </a:r>
          </a:p>
        </p:txBody>
      </p:sp>
      <p:sp>
        <p:nvSpPr>
          <p:cNvPr id="3" name="Content Placeholder 2">
            <a:extLst>
              <a:ext uri="{FF2B5EF4-FFF2-40B4-BE49-F238E27FC236}">
                <a16:creationId xmlns:a16="http://schemas.microsoft.com/office/drawing/2014/main" id="{F9BF6864-1F78-7A41-4146-A22D274DF427}"/>
              </a:ext>
            </a:extLst>
          </p:cNvPr>
          <p:cNvSpPr>
            <a:spLocks noGrp="1"/>
          </p:cNvSpPr>
          <p:nvPr>
            <p:ph idx="1"/>
          </p:nvPr>
        </p:nvSpPr>
        <p:spPr>
          <a:xfrm>
            <a:off x="381000" y="990600"/>
            <a:ext cx="7620000" cy="5715000"/>
          </a:xfrm>
        </p:spPr>
        <p:txBody>
          <a:bodyPr>
            <a:normAutofit fontScale="92500" lnSpcReduction="10000"/>
          </a:bodyPr>
          <a:lstStyle/>
          <a:p>
            <a:r>
              <a:rPr lang="en-US" sz="1800" b="1" u="sng" dirty="0"/>
              <a:t>IBERO American Action League – Workforce and Entrepreneurial Connections</a:t>
            </a:r>
            <a:br>
              <a:rPr lang="en-US" sz="1800" b="1" dirty="0"/>
            </a:br>
            <a:r>
              <a:rPr lang="en-US" sz="1800" dirty="0"/>
              <a:t>160 job training and placement participants; 120 community health worker apprenticeships; 120 MWBE business enterprise participants; 75% completion rate across all components; 60% job placement rate across all components</a:t>
            </a:r>
          </a:p>
          <a:p>
            <a:r>
              <a:rPr lang="en-US" sz="1800" b="1" u="sng" dirty="0"/>
              <a:t>TRACS- Training Rochester Adults in Construction Skills (UNICON)</a:t>
            </a:r>
            <a:br>
              <a:rPr lang="en-US" sz="1800" b="1" u="sng" dirty="0"/>
            </a:br>
            <a:r>
              <a:rPr lang="en-US" sz="1800" dirty="0"/>
              <a:t>Since program launch: 158 participants served; 94% graduation rate; 99% reside in Monroe County; 91% from underserved communities; 55 current apprentices.</a:t>
            </a:r>
            <a:endParaRPr lang="en-US" sz="1600" b="1" i="1" dirty="0">
              <a:solidFill>
                <a:schemeClr val="accent1"/>
              </a:solidFill>
            </a:endParaRPr>
          </a:p>
          <a:p>
            <a:r>
              <a:rPr lang="en-US" sz="1800" b="1" u="sng" dirty="0"/>
              <a:t>YAMTEP – Youth Adult Manufacturing Training Employment Program</a:t>
            </a:r>
            <a:br>
              <a:rPr lang="en-US" sz="1800" b="1" u="sng" dirty="0"/>
            </a:br>
            <a:r>
              <a:rPr lang="en-US" sz="1800" dirty="0"/>
              <a:t>82% job placement rate, with graduates moving directly into manufacturing and related positions; strong employer partnerships and targeted skill-building ensure participants are workforce-ready and positioned for career growth.</a:t>
            </a:r>
          </a:p>
          <a:p>
            <a:r>
              <a:rPr lang="en-US" sz="1800" b="1" u="sng" dirty="0"/>
              <a:t>RETAIN – Partnership with MCIDC and </a:t>
            </a:r>
            <a:r>
              <a:rPr lang="en-US" sz="1800" b="1" u="sng" dirty="0" err="1"/>
              <a:t>CampusROC</a:t>
            </a:r>
            <a:r>
              <a:rPr lang="en-US" sz="1800" b="1" u="sng" dirty="0"/>
              <a:t> (Chamber)</a:t>
            </a:r>
            <a:br>
              <a:rPr lang="en-US" sz="1800" b="1" dirty="0"/>
            </a:br>
            <a:r>
              <a:rPr lang="en-US" sz="1800" dirty="0"/>
              <a:t>21 participants graduated in 2025; 35 anticipated graduates for 2025–2026.</a:t>
            </a:r>
          </a:p>
          <a:p>
            <a:r>
              <a:rPr lang="en-US" b="1" u="sng" dirty="0"/>
              <a:t>mPower Program @ MCC – In-Demand Upskill Training </a:t>
            </a:r>
            <a:br>
              <a:rPr lang="en-US" dirty="0"/>
            </a:br>
            <a:r>
              <a:rPr lang="en-US" dirty="0"/>
              <a:t>Over 1,300 residents trained including upskilling 480 healthcare workers; 3,391 employees from 110 businesses served.</a:t>
            </a:r>
          </a:p>
          <a:p>
            <a:endParaRPr lang="en-US" dirty="0"/>
          </a:p>
          <a:p>
            <a:endParaRPr lang="en-US" dirty="0"/>
          </a:p>
        </p:txBody>
      </p:sp>
    </p:spTree>
    <p:extLst>
      <p:ext uri="{BB962C8B-B14F-4D97-AF65-F5344CB8AC3E}">
        <p14:creationId xmlns:p14="http://schemas.microsoft.com/office/powerpoint/2010/main" val="30293408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DEE9A-D6A9-19C1-C45F-31319073145F}"/>
              </a:ext>
            </a:extLst>
          </p:cNvPr>
          <p:cNvSpPr>
            <a:spLocks noGrp="1"/>
          </p:cNvSpPr>
          <p:nvPr>
            <p:ph type="title"/>
          </p:nvPr>
        </p:nvSpPr>
        <p:spPr>
          <a:xfrm>
            <a:off x="609600" y="609600"/>
            <a:ext cx="6347713" cy="685800"/>
          </a:xfrm>
        </p:spPr>
        <p:txBody>
          <a:bodyPr/>
          <a:lstStyle/>
          <a:p>
            <a:r>
              <a:rPr lang="en-US" dirty="0"/>
              <a:t>Program Highlights</a:t>
            </a:r>
          </a:p>
        </p:txBody>
      </p:sp>
      <p:sp>
        <p:nvSpPr>
          <p:cNvPr id="3" name="Content Placeholder 2">
            <a:extLst>
              <a:ext uri="{FF2B5EF4-FFF2-40B4-BE49-F238E27FC236}">
                <a16:creationId xmlns:a16="http://schemas.microsoft.com/office/drawing/2014/main" id="{F7379520-C364-09B0-A36D-1972DE0D2564}"/>
              </a:ext>
            </a:extLst>
          </p:cNvPr>
          <p:cNvSpPr>
            <a:spLocks noGrp="1"/>
          </p:cNvSpPr>
          <p:nvPr>
            <p:ph idx="1"/>
          </p:nvPr>
        </p:nvSpPr>
        <p:spPr>
          <a:xfrm>
            <a:off x="609600" y="1752600"/>
            <a:ext cx="8229600" cy="4288763"/>
          </a:xfrm>
        </p:spPr>
        <p:txBody>
          <a:bodyPr>
            <a:normAutofit lnSpcReduction="10000"/>
          </a:bodyPr>
          <a:lstStyle/>
          <a:p>
            <a:r>
              <a:rPr lang="en-US" b="1" u="sng" dirty="0"/>
              <a:t>BOCES 2 – Orleans BOCES CDL Training Center</a:t>
            </a:r>
            <a:r>
              <a:rPr lang="en-US" dirty="0"/>
              <a:t>	</a:t>
            </a:r>
            <a:br>
              <a:rPr lang="en-US" dirty="0"/>
            </a:br>
            <a:r>
              <a:rPr lang="en-US" dirty="0"/>
              <a:t>New test center launched in 2025; 93% CDL license passage rate; 69% students employed</a:t>
            </a:r>
          </a:p>
          <a:p>
            <a:r>
              <a:rPr lang="en-US" b="1" u="sng" dirty="0"/>
              <a:t>Rochester </a:t>
            </a:r>
            <a:r>
              <a:rPr lang="en-US" b="1" u="sng" dirty="0" err="1"/>
              <a:t>ChildFirst</a:t>
            </a:r>
            <a:r>
              <a:rPr lang="en-US" b="1" u="sng" dirty="0"/>
              <a:t> Network – In-Home Daycare Business Support</a:t>
            </a:r>
            <a:br>
              <a:rPr lang="en-US" b="1" u="sng" dirty="0"/>
            </a:br>
            <a:r>
              <a:rPr lang="en-US" dirty="0"/>
              <a:t>12 new family child care businesses started; 120+ new families supported; 100 providers receiving assistance; 1,600 children receiving services.</a:t>
            </a:r>
          </a:p>
          <a:p>
            <a:r>
              <a:rPr lang="en-US" b="1" u="sng" dirty="0"/>
              <a:t>Above The Line Foundation - Young CEO Program</a:t>
            </a:r>
            <a:br>
              <a:rPr lang="en-US" dirty="0"/>
            </a:br>
            <a:r>
              <a:rPr lang="en-US" dirty="0"/>
              <a:t>27 graduates; 29 new businesses created by high school students</a:t>
            </a:r>
          </a:p>
          <a:p>
            <a:r>
              <a:rPr lang="en-US" b="1" u="sng" dirty="0"/>
              <a:t>1199 SEIU Healthcare Career Pathways</a:t>
            </a:r>
            <a:br>
              <a:rPr lang="en-US" dirty="0"/>
            </a:br>
            <a:r>
              <a:rPr lang="en-US" dirty="0"/>
              <a:t>66 participants enrolled with an 86% completion rate; 36% employed in critical health care rolls</a:t>
            </a:r>
          </a:p>
          <a:p>
            <a:r>
              <a:rPr lang="en-US" b="1" u="sng" dirty="0" err="1"/>
              <a:t>RochesterWorks</a:t>
            </a:r>
            <a:r>
              <a:rPr lang="en-US" b="1" u="sng" dirty="0"/>
              <a:t>! Enhanced Recovery Training </a:t>
            </a:r>
            <a:br>
              <a:rPr lang="en-US" dirty="0"/>
            </a:br>
            <a:r>
              <a:rPr lang="en-US" dirty="0"/>
              <a:t>74 job seekers served; 100% completion rate and 89% job placement rate; 34 participants were placed in unsubsidized employment.</a:t>
            </a:r>
          </a:p>
          <a:p>
            <a:endParaRPr lang="en-US" dirty="0"/>
          </a:p>
        </p:txBody>
      </p:sp>
    </p:spTree>
    <p:extLst>
      <p:ext uri="{BB962C8B-B14F-4D97-AF65-F5344CB8AC3E}">
        <p14:creationId xmlns:p14="http://schemas.microsoft.com/office/powerpoint/2010/main" val="41393529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alpha val="96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2889220-3CA2-449D-D58C-67836DBF1F4D}"/>
              </a:ext>
            </a:extLst>
          </p:cNvPr>
          <p:cNvSpPr>
            <a:spLocks noGrp="1"/>
          </p:cNvSpPr>
          <p:nvPr>
            <p:ph type="title"/>
          </p:nvPr>
        </p:nvSpPr>
        <p:spPr>
          <a:xfrm>
            <a:off x="628650" y="516864"/>
            <a:ext cx="7886700" cy="994172"/>
          </a:xfrm>
        </p:spPr>
        <p:txBody>
          <a:bodyPr/>
          <a:lstStyle/>
          <a:p>
            <a:r>
              <a:rPr lang="en-US" dirty="0"/>
              <a:t>Infrastructure Grant Updates</a:t>
            </a:r>
          </a:p>
        </p:txBody>
      </p:sp>
      <p:sp>
        <p:nvSpPr>
          <p:cNvPr id="5" name="Content Placeholder 4">
            <a:extLst>
              <a:ext uri="{FF2B5EF4-FFF2-40B4-BE49-F238E27FC236}">
                <a16:creationId xmlns:a16="http://schemas.microsoft.com/office/drawing/2014/main" id="{A0F8036C-CA8B-6275-6EBD-70B746EC5744}"/>
              </a:ext>
            </a:extLst>
          </p:cNvPr>
          <p:cNvSpPr>
            <a:spLocks noGrp="1"/>
          </p:cNvSpPr>
          <p:nvPr>
            <p:ph idx="1"/>
          </p:nvPr>
        </p:nvSpPr>
        <p:spPr>
          <a:xfrm>
            <a:off x="628650" y="1322462"/>
            <a:ext cx="7886700" cy="5037535"/>
          </a:xfrm>
        </p:spPr>
        <p:txBody>
          <a:bodyPr>
            <a:normAutofit fontScale="85000" lnSpcReduction="20000"/>
          </a:bodyPr>
          <a:lstStyle/>
          <a:p>
            <a:r>
              <a:rPr lang="en-US" dirty="0"/>
              <a:t>ESD FAST NY Shovel-Ready Grant Program – </a:t>
            </a:r>
            <a:r>
              <a:rPr lang="en-US" dirty="0" err="1"/>
              <a:t>Tebor</a:t>
            </a:r>
            <a:r>
              <a:rPr lang="en-US" dirty="0"/>
              <a:t> Rd (</a:t>
            </a:r>
            <a:r>
              <a:rPr lang="en-US" dirty="0" err="1"/>
              <a:t>fairlife</a:t>
            </a:r>
            <a:r>
              <a:rPr lang="en-US" dirty="0"/>
              <a:t> LLC site)</a:t>
            </a:r>
          </a:p>
          <a:p>
            <a:pPr lvl="1"/>
            <a:r>
              <a:rPr lang="en-US" dirty="0"/>
              <a:t>$20M awarded for RGE electrical infrastructure upgrades to support $660M </a:t>
            </a:r>
            <a:r>
              <a:rPr lang="en-US" dirty="0" err="1"/>
              <a:t>fairlife</a:t>
            </a:r>
            <a:r>
              <a:rPr lang="en-US" dirty="0"/>
              <a:t> dairy processing site in Town of Webster</a:t>
            </a:r>
          </a:p>
          <a:p>
            <a:pPr lvl="1"/>
            <a:r>
              <a:rPr lang="en-US" dirty="0"/>
              <a:t>$10.3M in project cost reimbursed to date</a:t>
            </a:r>
          </a:p>
          <a:p>
            <a:pPr lvl="1"/>
            <a:r>
              <a:rPr lang="en-US" dirty="0"/>
              <a:t>Construction underway and is expected to be completed in 2026</a:t>
            </a:r>
          </a:p>
          <a:p>
            <a:r>
              <a:rPr lang="en-US" dirty="0"/>
              <a:t>NYSDOT Passenger &amp; Freight Rail Assistance Program</a:t>
            </a:r>
          </a:p>
          <a:p>
            <a:pPr lvl="1"/>
            <a:r>
              <a:rPr lang="en-US" dirty="0"/>
              <a:t>$3M awarded for upgrades to railroad serving Eastman Business Park</a:t>
            </a:r>
          </a:p>
          <a:p>
            <a:pPr lvl="1"/>
            <a:r>
              <a:rPr lang="en-US" dirty="0"/>
              <a:t>$57K in project costs reimbursed to date</a:t>
            </a:r>
          </a:p>
          <a:p>
            <a:pPr lvl="1"/>
            <a:r>
              <a:rPr lang="en-US" dirty="0"/>
              <a:t>Construction currently underway and expected to continue through 2026 </a:t>
            </a:r>
          </a:p>
          <a:p>
            <a:r>
              <a:rPr lang="en-US" dirty="0"/>
              <a:t>New York State and Municipal Facilities (SAM) Grant</a:t>
            </a:r>
          </a:p>
          <a:p>
            <a:pPr lvl="1"/>
            <a:r>
              <a:rPr lang="en-US" dirty="0"/>
              <a:t>$4.7 awarded to upgrade RGE owned power substation in Henrietta. This will increase the power capacity to enhance business growth and development. </a:t>
            </a:r>
          </a:p>
          <a:p>
            <a:pPr lvl="1"/>
            <a:r>
              <a:rPr lang="en-US" dirty="0"/>
              <a:t>Project is current in design phase and procurement phase</a:t>
            </a:r>
          </a:p>
          <a:p>
            <a:pPr lvl="1"/>
            <a:r>
              <a:rPr lang="en-US" dirty="0"/>
              <a:t>Entire $4.7M expected to be reimbursed to RGE in 2026</a:t>
            </a:r>
          </a:p>
          <a:p>
            <a:r>
              <a:rPr lang="en-US" dirty="0"/>
              <a:t>Prospective Programs</a:t>
            </a:r>
          </a:p>
          <a:p>
            <a:pPr lvl="1"/>
            <a:r>
              <a:rPr lang="en-US" dirty="0">
                <a:solidFill>
                  <a:schemeClr val="accent1"/>
                </a:solidFill>
              </a:rPr>
              <a:t>ESD POWER UP Grant Program (NEW in 2025-26) </a:t>
            </a:r>
            <a:r>
              <a:rPr lang="en-US" dirty="0"/>
              <a:t>– Increase shovel-readiness at underutilized or power-deficient industrial campuses</a:t>
            </a:r>
          </a:p>
          <a:p>
            <a:pPr lvl="1"/>
            <a:r>
              <a:rPr lang="en-US" dirty="0"/>
              <a:t>2 projects under consideration</a:t>
            </a:r>
          </a:p>
          <a:p>
            <a:pPr marL="342900" lvl="1" indent="0">
              <a:buNone/>
            </a:pPr>
            <a:endParaRPr lang="en-US" dirty="0"/>
          </a:p>
          <a:p>
            <a:pPr lvl="1"/>
            <a:endParaRPr lang="en-US" dirty="0"/>
          </a:p>
          <a:p>
            <a:pPr lvl="1"/>
            <a:endParaRPr lang="en-US" dirty="0"/>
          </a:p>
        </p:txBody>
      </p:sp>
    </p:spTree>
    <p:extLst>
      <p:ext uri="{BB962C8B-B14F-4D97-AF65-F5344CB8AC3E}">
        <p14:creationId xmlns:p14="http://schemas.microsoft.com/office/powerpoint/2010/main" val="25973259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33040E85-1BC1-4602-BBAC-F1C8AD1FC710}"/>
              </a:ext>
            </a:extLst>
          </p:cNvPr>
          <p:cNvSpPr>
            <a:spLocks noGrp="1"/>
          </p:cNvSpPr>
          <p:nvPr>
            <p:ph type="title"/>
          </p:nvPr>
        </p:nvSpPr>
        <p:spPr>
          <a:xfrm>
            <a:off x="484710" y="452718"/>
            <a:ext cx="7055380" cy="834215"/>
          </a:xfrm>
        </p:spPr>
        <p:txBody>
          <a:bodyPr/>
          <a:lstStyle/>
          <a:p>
            <a:r>
              <a:rPr lang="en-US" dirty="0"/>
              <a:t>Looking Ahead – 2026 &amp; 2027</a:t>
            </a:r>
          </a:p>
        </p:txBody>
      </p:sp>
      <p:sp>
        <p:nvSpPr>
          <p:cNvPr id="4" name="Content Placeholder 2">
            <a:extLst>
              <a:ext uri="{FF2B5EF4-FFF2-40B4-BE49-F238E27FC236}">
                <a16:creationId xmlns:a16="http://schemas.microsoft.com/office/drawing/2014/main" id="{32CF1323-7360-F6AE-B672-472C87B08C20}"/>
              </a:ext>
            </a:extLst>
          </p:cNvPr>
          <p:cNvSpPr>
            <a:spLocks noGrp="1"/>
          </p:cNvSpPr>
          <p:nvPr>
            <p:ph idx="1"/>
          </p:nvPr>
        </p:nvSpPr>
        <p:spPr>
          <a:xfrm>
            <a:off x="366177" y="1286933"/>
            <a:ext cx="7703825" cy="4656667"/>
          </a:xfrm>
        </p:spPr>
        <p:txBody>
          <a:bodyPr>
            <a:normAutofit fontScale="92500" lnSpcReduction="20000"/>
          </a:bodyPr>
          <a:lstStyle/>
          <a:p>
            <a:pPr lvl="0"/>
            <a:r>
              <a:rPr lang="en-US" sz="2800" dirty="0"/>
              <a:t>Continue focus on Modernization Plan</a:t>
            </a:r>
          </a:p>
          <a:p>
            <a:pPr lvl="1"/>
            <a:r>
              <a:rPr lang="en-US" sz="2600" dirty="0"/>
              <a:t>Develop a strategy for optimal deployment of COMIDA resources in light of current economic factors</a:t>
            </a:r>
          </a:p>
          <a:p>
            <a:pPr lvl="1"/>
            <a:r>
              <a:rPr lang="en-US" sz="2600" dirty="0"/>
              <a:t>i.e., future of Workforce Development Fund and site/infrastructure development </a:t>
            </a:r>
          </a:p>
          <a:p>
            <a:pPr lvl="0"/>
            <a:r>
              <a:rPr lang="en-US" sz="2800" dirty="0"/>
              <a:t>Update Uniform Tax Exemption Policy (UTEP) to reflect 2025 Housing Study recommendations and other considerations, such as job creation requirements and abatement %s</a:t>
            </a:r>
          </a:p>
          <a:p>
            <a:pPr lvl="0"/>
            <a:r>
              <a:rPr lang="en-US" sz="2800" dirty="0"/>
              <a:t>Continue to evaluate COMIDA Local Labor Policy</a:t>
            </a:r>
          </a:p>
          <a:p>
            <a:pPr lvl="0"/>
            <a:r>
              <a:rPr lang="en-US" sz="2800" dirty="0"/>
              <a:t>Website Refresh  </a:t>
            </a:r>
            <a:br>
              <a:rPr lang="en-US" dirty="0"/>
            </a:br>
            <a:endParaRPr lang="en-US" dirty="0"/>
          </a:p>
        </p:txBody>
      </p:sp>
    </p:spTree>
    <p:extLst>
      <p:ext uri="{BB962C8B-B14F-4D97-AF65-F5344CB8AC3E}">
        <p14:creationId xmlns:p14="http://schemas.microsoft.com/office/powerpoint/2010/main" val="27099954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文本框 15"/>
          <p:cNvSpPr txBox="1"/>
          <p:nvPr/>
        </p:nvSpPr>
        <p:spPr>
          <a:xfrm>
            <a:off x="-152400" y="578150"/>
            <a:ext cx="9144000" cy="646331"/>
          </a:xfrm>
          <a:prstGeom prst="rect">
            <a:avLst/>
          </a:prstGeom>
          <a:noFill/>
          <a:effectLst>
            <a:outerShdw blurRad="50800" dist="50800" dir="5400000" algn="ctr" rotWithShape="0">
              <a:schemeClr val="accent1">
                <a:lumMod val="75000"/>
              </a:schemeClr>
            </a:outerShdw>
          </a:effectLst>
        </p:spPr>
        <p:txBody>
          <a:bodyPr wrap="square" rtlCol="0">
            <a:spAutoFit/>
          </a:bodyPr>
          <a:lstStyle/>
          <a:p>
            <a:pPr algn="ctr" fontAlgn="auto">
              <a:lnSpc>
                <a:spcPct val="100000"/>
              </a:lnSpc>
            </a:pPr>
            <a:r>
              <a:rPr lang="en-US" altLang="zh-CN" sz="3600" b="1" dirty="0">
                <a:solidFill>
                  <a:srgbClr val="77A825"/>
                </a:solidFill>
                <a:latin typeface="Arial" panose="020B0604020202020204" pitchFamily="34" charset="0"/>
                <a:ea typeface="Microsoft YaHei UI" panose="020B0503020204020204" pitchFamily="34" charset="-122"/>
                <a:cs typeface="Arial" panose="020B0604020202020204" pitchFamily="34" charset="0"/>
                <a:sym typeface="+mn-ea"/>
              </a:rPr>
              <a:t>2025 Results</a:t>
            </a:r>
            <a:endParaRPr lang="zh-CN" altLang="en-US" sz="3600" b="1" dirty="0">
              <a:solidFill>
                <a:srgbClr val="77A825"/>
              </a:solidFill>
              <a:latin typeface="Arial" panose="020B0604020202020204" pitchFamily="34" charset="0"/>
              <a:ea typeface="Microsoft YaHei UI" panose="020B0503020204020204" pitchFamily="34" charset="-122"/>
              <a:cs typeface="Arial" panose="020B0604020202020204" pitchFamily="34" charset="0"/>
              <a:sym typeface="+mn-ea"/>
            </a:endParaRPr>
          </a:p>
        </p:txBody>
      </p:sp>
      <p:graphicFrame>
        <p:nvGraphicFramePr>
          <p:cNvPr id="2" name="Table 1">
            <a:extLst>
              <a:ext uri="{FF2B5EF4-FFF2-40B4-BE49-F238E27FC236}">
                <a16:creationId xmlns:a16="http://schemas.microsoft.com/office/drawing/2014/main" id="{FE5F0CBB-814E-3712-3BEF-AE26FA8591F6}"/>
              </a:ext>
            </a:extLst>
          </p:cNvPr>
          <p:cNvGraphicFramePr>
            <a:graphicFrameLocks noGrp="1"/>
          </p:cNvGraphicFramePr>
          <p:nvPr>
            <p:extLst>
              <p:ext uri="{D42A27DB-BD31-4B8C-83A1-F6EECF244321}">
                <p14:modId xmlns:p14="http://schemas.microsoft.com/office/powerpoint/2010/main" val="3023593807"/>
              </p:ext>
            </p:extLst>
          </p:nvPr>
        </p:nvGraphicFramePr>
        <p:xfrm>
          <a:off x="762000" y="1905000"/>
          <a:ext cx="7239000" cy="2387600"/>
        </p:xfrm>
        <a:graphic>
          <a:graphicData uri="http://schemas.openxmlformats.org/drawingml/2006/table">
            <a:tbl>
              <a:tblPr firstRow="1" bandRow="1">
                <a:tableStyleId>{5C22544A-7EE6-4342-B048-85BDC9FD1C3A}</a:tableStyleId>
              </a:tblPr>
              <a:tblGrid>
                <a:gridCol w="2413000">
                  <a:extLst>
                    <a:ext uri="{9D8B030D-6E8A-4147-A177-3AD203B41FA5}">
                      <a16:colId xmlns:a16="http://schemas.microsoft.com/office/drawing/2014/main" val="263077975"/>
                    </a:ext>
                  </a:extLst>
                </a:gridCol>
                <a:gridCol w="2413000">
                  <a:extLst>
                    <a:ext uri="{9D8B030D-6E8A-4147-A177-3AD203B41FA5}">
                      <a16:colId xmlns:a16="http://schemas.microsoft.com/office/drawing/2014/main" val="4163487936"/>
                    </a:ext>
                  </a:extLst>
                </a:gridCol>
                <a:gridCol w="2413000">
                  <a:extLst>
                    <a:ext uri="{9D8B030D-6E8A-4147-A177-3AD203B41FA5}">
                      <a16:colId xmlns:a16="http://schemas.microsoft.com/office/drawing/2014/main" val="2454994875"/>
                    </a:ext>
                  </a:extLst>
                </a:gridCol>
              </a:tblGrid>
              <a:tr h="0">
                <a:tc>
                  <a:txBody>
                    <a:bodyPr/>
                    <a:lstStyle/>
                    <a:p>
                      <a:r>
                        <a:rPr lang="en-US" dirty="0"/>
                        <a:t>Metric</a:t>
                      </a:r>
                    </a:p>
                  </a:txBody>
                  <a:tcPr anchor="ctr"/>
                </a:tc>
                <a:tc>
                  <a:txBody>
                    <a:bodyPr/>
                    <a:lstStyle/>
                    <a:p>
                      <a:r>
                        <a:rPr lang="en-US"/>
                        <a:t>2025</a:t>
                      </a:r>
                    </a:p>
                  </a:txBody>
                  <a:tcPr anchor="ctr"/>
                </a:tc>
                <a:tc>
                  <a:txBody>
                    <a:bodyPr/>
                    <a:lstStyle/>
                    <a:p>
                      <a:r>
                        <a:rPr lang="en-US"/>
                        <a:t>2024</a:t>
                      </a:r>
                    </a:p>
                  </a:txBody>
                  <a:tcPr anchor="ctr"/>
                </a:tc>
                <a:extLst>
                  <a:ext uri="{0D108BD9-81ED-4DB2-BD59-A6C34878D82A}">
                    <a16:rowId xmlns:a16="http://schemas.microsoft.com/office/drawing/2014/main" val="1053752971"/>
                  </a:ext>
                </a:extLst>
              </a:tr>
              <a:tr h="370840">
                <a:tc>
                  <a:txBody>
                    <a:bodyPr/>
                    <a:lstStyle/>
                    <a:p>
                      <a:r>
                        <a:rPr lang="en-US"/>
                        <a:t>New Projects</a:t>
                      </a:r>
                    </a:p>
                  </a:txBody>
                  <a:tcPr anchor="ctr"/>
                </a:tc>
                <a:tc>
                  <a:txBody>
                    <a:bodyPr/>
                    <a:lstStyle/>
                    <a:p>
                      <a:r>
                        <a:rPr lang="en-US" dirty="0"/>
                        <a:t>27</a:t>
                      </a:r>
                    </a:p>
                  </a:txBody>
                  <a:tcPr anchor="ctr"/>
                </a:tc>
                <a:tc>
                  <a:txBody>
                    <a:bodyPr/>
                    <a:lstStyle/>
                    <a:p>
                      <a:r>
                        <a:rPr lang="en-US"/>
                        <a:t>25</a:t>
                      </a:r>
                    </a:p>
                  </a:txBody>
                  <a:tcPr anchor="ctr"/>
                </a:tc>
                <a:extLst>
                  <a:ext uri="{0D108BD9-81ED-4DB2-BD59-A6C34878D82A}">
                    <a16:rowId xmlns:a16="http://schemas.microsoft.com/office/drawing/2014/main" val="3375795028"/>
                  </a:ext>
                </a:extLst>
              </a:tr>
              <a:tr h="370840">
                <a:tc>
                  <a:txBody>
                    <a:bodyPr/>
                    <a:lstStyle/>
                    <a:p>
                      <a:r>
                        <a:rPr lang="en-US"/>
                        <a:t>Company Investments</a:t>
                      </a:r>
                    </a:p>
                  </a:txBody>
                  <a:tcPr anchor="ctr"/>
                </a:tc>
                <a:tc>
                  <a:txBody>
                    <a:bodyPr/>
                    <a:lstStyle/>
                    <a:p>
                      <a:r>
                        <a:rPr lang="en-US"/>
                        <a:t>$340,047,153</a:t>
                      </a:r>
                    </a:p>
                  </a:txBody>
                  <a:tcPr anchor="ctr"/>
                </a:tc>
                <a:tc>
                  <a:txBody>
                    <a:bodyPr/>
                    <a:lstStyle/>
                    <a:p>
                      <a:r>
                        <a:rPr lang="en-US" dirty="0"/>
                        <a:t>$193,357,386</a:t>
                      </a:r>
                    </a:p>
                  </a:txBody>
                  <a:tcPr anchor="ctr"/>
                </a:tc>
                <a:extLst>
                  <a:ext uri="{0D108BD9-81ED-4DB2-BD59-A6C34878D82A}">
                    <a16:rowId xmlns:a16="http://schemas.microsoft.com/office/drawing/2014/main" val="3252469430"/>
                  </a:ext>
                </a:extLst>
              </a:tr>
              <a:tr h="370840">
                <a:tc>
                  <a:txBody>
                    <a:bodyPr/>
                    <a:lstStyle/>
                    <a:p>
                      <a:r>
                        <a:rPr lang="en-US"/>
                        <a:t>Projected Direct Job Creation (3-year)</a:t>
                      </a:r>
                    </a:p>
                  </a:txBody>
                  <a:tcPr anchor="ctr"/>
                </a:tc>
                <a:tc>
                  <a:txBody>
                    <a:bodyPr/>
                    <a:lstStyle/>
                    <a:p>
                      <a:r>
                        <a:rPr lang="en-US"/>
                        <a:t>465</a:t>
                      </a:r>
                    </a:p>
                  </a:txBody>
                  <a:tcPr anchor="ctr"/>
                </a:tc>
                <a:tc>
                  <a:txBody>
                    <a:bodyPr/>
                    <a:lstStyle/>
                    <a:p>
                      <a:r>
                        <a:rPr lang="en-US" dirty="0"/>
                        <a:t>704</a:t>
                      </a:r>
                    </a:p>
                  </a:txBody>
                  <a:tcPr anchor="ctr"/>
                </a:tc>
                <a:extLst>
                  <a:ext uri="{0D108BD9-81ED-4DB2-BD59-A6C34878D82A}">
                    <a16:rowId xmlns:a16="http://schemas.microsoft.com/office/drawing/2014/main" val="1158725368"/>
                  </a:ext>
                </a:extLst>
              </a:tr>
              <a:tr h="370840">
                <a:tc>
                  <a:txBody>
                    <a:bodyPr/>
                    <a:lstStyle/>
                    <a:p>
                      <a:r>
                        <a:rPr lang="en-US"/>
                        <a:t>Jobs Retained</a:t>
                      </a:r>
                    </a:p>
                  </a:txBody>
                  <a:tcPr anchor="ctr"/>
                </a:tc>
                <a:tc>
                  <a:txBody>
                    <a:bodyPr/>
                    <a:lstStyle/>
                    <a:p>
                      <a:r>
                        <a:rPr lang="en-US"/>
                        <a:t>562</a:t>
                      </a:r>
                    </a:p>
                  </a:txBody>
                  <a:tcPr anchor="ctr"/>
                </a:tc>
                <a:tc>
                  <a:txBody>
                    <a:bodyPr/>
                    <a:lstStyle/>
                    <a:p>
                      <a:r>
                        <a:rPr lang="en-US" dirty="0"/>
                        <a:t>1,245</a:t>
                      </a:r>
                    </a:p>
                  </a:txBody>
                  <a:tcPr anchor="ctr"/>
                </a:tc>
                <a:extLst>
                  <a:ext uri="{0D108BD9-81ED-4DB2-BD59-A6C34878D82A}">
                    <a16:rowId xmlns:a16="http://schemas.microsoft.com/office/drawing/2014/main" val="1492338223"/>
                  </a:ext>
                </a:extLst>
              </a:tr>
            </a:tbl>
          </a:graphicData>
        </a:graphic>
      </p:graphicFrame>
    </p:spTree>
    <p:extLst>
      <p:ext uri="{BB962C8B-B14F-4D97-AF65-F5344CB8AC3E}">
        <p14:creationId xmlns:p14="http://schemas.microsoft.com/office/powerpoint/2010/main" val="13415140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5CF9E-B79D-715C-BADE-07E0801AAB90}"/>
              </a:ext>
            </a:extLst>
          </p:cNvPr>
          <p:cNvSpPr>
            <a:spLocks noGrp="1"/>
          </p:cNvSpPr>
          <p:nvPr>
            <p:ph type="title"/>
          </p:nvPr>
        </p:nvSpPr>
        <p:spPr/>
        <p:txBody>
          <a:bodyPr/>
          <a:lstStyle/>
          <a:p>
            <a:r>
              <a:rPr lang="en-US" dirty="0"/>
              <a:t>New Board Members</a:t>
            </a:r>
          </a:p>
        </p:txBody>
      </p:sp>
      <p:pic>
        <p:nvPicPr>
          <p:cNvPr id="12" name="Picture 11">
            <a:extLst>
              <a:ext uri="{FF2B5EF4-FFF2-40B4-BE49-F238E27FC236}">
                <a16:creationId xmlns:a16="http://schemas.microsoft.com/office/drawing/2014/main" id="{B74E940B-C758-5339-C5BF-7A38CE401CE1}"/>
              </a:ext>
            </a:extLst>
          </p:cNvPr>
          <p:cNvPicPr>
            <a:picLocks noChangeAspect="1"/>
          </p:cNvPicPr>
          <p:nvPr/>
        </p:nvPicPr>
        <p:blipFill>
          <a:blip r:embed="rId2"/>
          <a:srcRect l="68591" b="2899"/>
          <a:stretch/>
        </p:blipFill>
        <p:spPr>
          <a:xfrm>
            <a:off x="1066800" y="1826054"/>
            <a:ext cx="2133600" cy="2300396"/>
          </a:xfrm>
          <a:prstGeom prst="rect">
            <a:avLst/>
          </a:prstGeom>
          <a:ln>
            <a:noFill/>
          </a:ln>
          <a:effectLst>
            <a:outerShdw blurRad="292100" dist="139700" dir="2700000" algn="tl" rotWithShape="0">
              <a:srgbClr val="333333">
                <a:alpha val="65000"/>
              </a:srgbClr>
            </a:outerShdw>
          </a:effectLst>
        </p:spPr>
      </p:pic>
      <p:pic>
        <p:nvPicPr>
          <p:cNvPr id="14" name="Picture 13">
            <a:extLst>
              <a:ext uri="{FF2B5EF4-FFF2-40B4-BE49-F238E27FC236}">
                <a16:creationId xmlns:a16="http://schemas.microsoft.com/office/drawing/2014/main" id="{E81BCDA9-BDEE-0A2F-69C4-28066B6054A8}"/>
              </a:ext>
            </a:extLst>
          </p:cNvPr>
          <p:cNvPicPr>
            <a:picLocks noChangeAspect="1"/>
          </p:cNvPicPr>
          <p:nvPr/>
        </p:nvPicPr>
        <p:blipFill>
          <a:blip r:embed="rId3"/>
          <a:srcRect l="69223" t="-6446" b="6446"/>
          <a:stretch/>
        </p:blipFill>
        <p:spPr>
          <a:xfrm>
            <a:off x="4343400" y="1652308"/>
            <a:ext cx="2190923" cy="2452371"/>
          </a:xfrm>
          <a:prstGeom prst="rect">
            <a:avLst/>
          </a:prstGeom>
        </p:spPr>
      </p:pic>
      <p:sp>
        <p:nvSpPr>
          <p:cNvPr id="15" name="TextBox 14">
            <a:extLst>
              <a:ext uri="{FF2B5EF4-FFF2-40B4-BE49-F238E27FC236}">
                <a16:creationId xmlns:a16="http://schemas.microsoft.com/office/drawing/2014/main" id="{81572520-F0BB-3EC0-0873-E42123CC1981}"/>
              </a:ext>
            </a:extLst>
          </p:cNvPr>
          <p:cNvSpPr txBox="1"/>
          <p:nvPr/>
        </p:nvSpPr>
        <p:spPr>
          <a:xfrm>
            <a:off x="1447800" y="4343400"/>
            <a:ext cx="1475084" cy="369332"/>
          </a:xfrm>
          <a:prstGeom prst="rect">
            <a:avLst/>
          </a:prstGeom>
          <a:noFill/>
        </p:spPr>
        <p:txBody>
          <a:bodyPr wrap="none" rtlCol="0">
            <a:spAutoFit/>
          </a:bodyPr>
          <a:lstStyle/>
          <a:p>
            <a:r>
              <a:rPr lang="en-US" dirty="0"/>
              <a:t>Brian Hickey</a:t>
            </a:r>
          </a:p>
        </p:txBody>
      </p:sp>
      <p:sp>
        <p:nvSpPr>
          <p:cNvPr id="16" name="TextBox 15">
            <a:extLst>
              <a:ext uri="{FF2B5EF4-FFF2-40B4-BE49-F238E27FC236}">
                <a16:creationId xmlns:a16="http://schemas.microsoft.com/office/drawing/2014/main" id="{B8E68DAC-07C5-B46E-0F91-489F53ED6E12}"/>
              </a:ext>
            </a:extLst>
          </p:cNvPr>
          <p:cNvSpPr txBox="1"/>
          <p:nvPr/>
        </p:nvSpPr>
        <p:spPr>
          <a:xfrm>
            <a:off x="4486114" y="4343400"/>
            <a:ext cx="2021772" cy="646331"/>
          </a:xfrm>
          <a:prstGeom prst="rect">
            <a:avLst/>
          </a:prstGeom>
          <a:noFill/>
        </p:spPr>
        <p:txBody>
          <a:bodyPr wrap="none" rtlCol="0">
            <a:spAutoFit/>
          </a:bodyPr>
          <a:lstStyle/>
          <a:p>
            <a:r>
              <a:rPr lang="en-US" dirty="0"/>
              <a:t>Miguel </a:t>
            </a:r>
            <a:r>
              <a:rPr lang="en-US" i="0" dirty="0">
                <a:effectLst/>
                <a:latin typeface="+mj-lt"/>
              </a:rPr>
              <a:t>Velázquez</a:t>
            </a:r>
          </a:p>
          <a:p>
            <a:endParaRPr lang="en-US" dirty="0"/>
          </a:p>
        </p:txBody>
      </p:sp>
    </p:spTree>
    <p:extLst>
      <p:ext uri="{BB962C8B-B14F-4D97-AF65-F5344CB8AC3E}">
        <p14:creationId xmlns:p14="http://schemas.microsoft.com/office/powerpoint/2010/main" val="5176980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3E96F-2F4A-8305-D188-384B17EEC3D0}"/>
              </a:ext>
            </a:extLst>
          </p:cNvPr>
          <p:cNvSpPr>
            <a:spLocks noGrp="1"/>
          </p:cNvSpPr>
          <p:nvPr>
            <p:ph type="title"/>
          </p:nvPr>
        </p:nvSpPr>
        <p:spPr/>
        <p:txBody>
          <a:bodyPr/>
          <a:lstStyle/>
          <a:p>
            <a:r>
              <a:rPr lang="en-US" dirty="0"/>
              <a:t>New COMIDA Chair in 2025 – Truman </a:t>
            </a:r>
            <a:r>
              <a:rPr lang="en-US" dirty="0" err="1"/>
              <a:t>Tolefree</a:t>
            </a:r>
            <a:endParaRPr lang="en-US" dirty="0"/>
          </a:p>
        </p:txBody>
      </p:sp>
      <p:pic>
        <p:nvPicPr>
          <p:cNvPr id="8" name="Picture 7">
            <a:extLst>
              <a:ext uri="{FF2B5EF4-FFF2-40B4-BE49-F238E27FC236}">
                <a16:creationId xmlns:a16="http://schemas.microsoft.com/office/drawing/2014/main" id="{88FE62D7-BD23-DFD5-6AF6-B8DD7AE8759B}"/>
              </a:ext>
            </a:extLst>
          </p:cNvPr>
          <p:cNvPicPr>
            <a:picLocks noChangeAspect="1"/>
          </p:cNvPicPr>
          <p:nvPr/>
        </p:nvPicPr>
        <p:blipFill>
          <a:blip r:embed="rId2"/>
          <a:stretch>
            <a:fillRect/>
          </a:stretch>
        </p:blipFill>
        <p:spPr>
          <a:xfrm>
            <a:off x="2186687" y="1930400"/>
            <a:ext cx="3897836" cy="3972915"/>
          </a:xfrm>
          <a:prstGeom prst="rect">
            <a:avLst/>
          </a:prstGeom>
        </p:spPr>
      </p:pic>
    </p:spTree>
    <p:extLst>
      <p:ext uri="{BB962C8B-B14F-4D97-AF65-F5344CB8AC3E}">
        <p14:creationId xmlns:p14="http://schemas.microsoft.com/office/powerpoint/2010/main" val="16182207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6903EA7-2B81-9ADE-ED9A-6C23742FF842}"/>
              </a:ext>
            </a:extLst>
          </p:cNvPr>
          <p:cNvPicPr>
            <a:picLocks noChangeAspect="1"/>
          </p:cNvPicPr>
          <p:nvPr/>
        </p:nvPicPr>
        <p:blipFill>
          <a:blip r:embed="rId2"/>
          <a:stretch>
            <a:fillRect/>
          </a:stretch>
        </p:blipFill>
        <p:spPr>
          <a:xfrm>
            <a:off x="381000" y="445680"/>
            <a:ext cx="4191000" cy="4456665"/>
          </a:xfrm>
          <a:prstGeom prst="rect">
            <a:avLst/>
          </a:prstGeom>
        </p:spPr>
      </p:pic>
      <p:pic>
        <p:nvPicPr>
          <p:cNvPr id="2050" name="Picture 2" descr="Photo of Ann Burr Business Center Doorway">
            <a:extLst>
              <a:ext uri="{FF2B5EF4-FFF2-40B4-BE49-F238E27FC236}">
                <a16:creationId xmlns:a16="http://schemas.microsoft.com/office/drawing/2014/main" id="{BE769B07-BB2E-3B23-FAB1-1A31C530DD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3733800"/>
            <a:ext cx="4343400" cy="289710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C630EA23-DE48-D66C-B19A-C8A162112406}"/>
              </a:ext>
            </a:extLst>
          </p:cNvPr>
          <p:cNvSpPr txBox="1"/>
          <p:nvPr/>
        </p:nvSpPr>
        <p:spPr>
          <a:xfrm>
            <a:off x="4800600" y="990600"/>
            <a:ext cx="3200400" cy="2308324"/>
          </a:xfrm>
          <a:prstGeom prst="rect">
            <a:avLst/>
          </a:prstGeom>
          <a:noFill/>
        </p:spPr>
        <p:txBody>
          <a:bodyPr wrap="square" rtlCol="0">
            <a:spAutoFit/>
          </a:bodyPr>
          <a:lstStyle/>
          <a:p>
            <a:r>
              <a:rPr lang="en-US" b="1" dirty="0"/>
              <a:t>Ann Burr </a:t>
            </a:r>
            <a:r>
              <a:rPr lang="en-US" dirty="0"/>
              <a:t>served on the COMIDA Board for 20 years, and as Chair for 9 of those years! </a:t>
            </a:r>
          </a:p>
          <a:p>
            <a:r>
              <a:rPr lang="en-US" dirty="0"/>
              <a:t>She provided steady leadership during challenging times, refocusing our mission and growing our impact</a:t>
            </a:r>
          </a:p>
        </p:txBody>
      </p:sp>
    </p:spTree>
    <p:extLst>
      <p:ext uri="{BB962C8B-B14F-4D97-AF65-F5344CB8AC3E}">
        <p14:creationId xmlns:p14="http://schemas.microsoft.com/office/powerpoint/2010/main" val="32745151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7DDCE-1779-7EBA-799C-EA01E3528EEA}"/>
              </a:ext>
            </a:extLst>
          </p:cNvPr>
          <p:cNvSpPr>
            <a:spLocks noGrp="1"/>
          </p:cNvSpPr>
          <p:nvPr>
            <p:ph type="title"/>
          </p:nvPr>
        </p:nvSpPr>
        <p:spPr>
          <a:xfrm>
            <a:off x="609600" y="609600"/>
            <a:ext cx="7772400" cy="1320800"/>
          </a:xfrm>
        </p:spPr>
        <p:txBody>
          <a:bodyPr/>
          <a:lstStyle/>
          <a:p>
            <a:r>
              <a:rPr lang="en-US" b="1" dirty="0"/>
              <a:t>Approved Projects by Municipality</a:t>
            </a:r>
          </a:p>
        </p:txBody>
      </p:sp>
      <p:sp>
        <p:nvSpPr>
          <p:cNvPr id="6" name="Content Placeholder 2">
            <a:extLst>
              <a:ext uri="{FF2B5EF4-FFF2-40B4-BE49-F238E27FC236}">
                <a16:creationId xmlns:a16="http://schemas.microsoft.com/office/drawing/2014/main" id="{5058AC5C-B7AB-DB9D-4830-4C6DF3FEC061}"/>
              </a:ext>
            </a:extLst>
          </p:cNvPr>
          <p:cNvSpPr txBox="1">
            <a:spLocks/>
          </p:cNvSpPr>
          <p:nvPr/>
        </p:nvSpPr>
        <p:spPr>
          <a:xfrm>
            <a:off x="914400" y="2133600"/>
            <a:ext cx="7886700" cy="3406390"/>
          </a:xfrm>
          <a:prstGeom prst="rect">
            <a:avLst/>
          </a:prstGeom>
        </p:spPr>
        <p:txBody>
          <a:bodyPr vert="horz" lIns="91440" tIns="45720" rIns="91440" bIns="45720" numCol="2"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sz="2400" dirty="0"/>
              <a:t>Brighton – 1</a:t>
            </a:r>
          </a:p>
          <a:p>
            <a:r>
              <a:rPr lang="en-US" sz="2400" dirty="0"/>
              <a:t>Chili – 2</a:t>
            </a:r>
          </a:p>
          <a:p>
            <a:r>
              <a:rPr lang="en-US" sz="2400" dirty="0"/>
              <a:t>Gates – 3</a:t>
            </a:r>
          </a:p>
          <a:p>
            <a:r>
              <a:rPr lang="en-US" sz="2400" dirty="0"/>
              <a:t>Greece - 3</a:t>
            </a:r>
          </a:p>
          <a:p>
            <a:r>
              <a:rPr lang="en-US" sz="2400" dirty="0"/>
              <a:t>Henrietta – 4</a:t>
            </a:r>
          </a:p>
          <a:p>
            <a:r>
              <a:rPr lang="en-US" sz="2400" dirty="0"/>
              <a:t>Honeoye Falls – 1</a:t>
            </a:r>
          </a:p>
          <a:p>
            <a:r>
              <a:rPr lang="en-US" sz="2400" dirty="0"/>
              <a:t>Irondequoit – 1</a:t>
            </a:r>
          </a:p>
          <a:p>
            <a:r>
              <a:rPr lang="en-US" sz="2400" dirty="0"/>
              <a:t>Perinton – 1</a:t>
            </a:r>
          </a:p>
          <a:p>
            <a:r>
              <a:rPr lang="en-US" sz="2400" dirty="0"/>
              <a:t>City of Rochester – 8</a:t>
            </a:r>
          </a:p>
          <a:p>
            <a:r>
              <a:rPr lang="en-US" sz="2400" dirty="0"/>
              <a:t>Sweden – 1</a:t>
            </a:r>
          </a:p>
          <a:p>
            <a:r>
              <a:rPr lang="en-US" sz="2400" dirty="0"/>
              <a:t>Webster – 2</a:t>
            </a:r>
          </a:p>
        </p:txBody>
      </p:sp>
    </p:spTree>
    <p:extLst>
      <p:ext uri="{BB962C8B-B14F-4D97-AF65-F5344CB8AC3E}">
        <p14:creationId xmlns:p14="http://schemas.microsoft.com/office/powerpoint/2010/main" val="34160725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248A630-6030-4B27-BA0B-F10632EE7F48}"/>
              </a:ext>
            </a:extLst>
          </p:cNvPr>
          <p:cNvSpPr txBox="1">
            <a:spLocks/>
          </p:cNvSpPr>
          <p:nvPr/>
        </p:nvSpPr>
        <p:spPr>
          <a:xfrm>
            <a:off x="381000" y="685800"/>
            <a:ext cx="7239000" cy="10668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a:t>QED Technologies</a:t>
            </a:r>
          </a:p>
          <a:p>
            <a:r>
              <a:rPr lang="en-US" sz="2000" b="1" dirty="0"/>
              <a:t>(Sales Tax Exemption)</a:t>
            </a:r>
          </a:p>
        </p:txBody>
      </p:sp>
      <p:sp>
        <p:nvSpPr>
          <p:cNvPr id="2" name="TextBox 1">
            <a:extLst>
              <a:ext uri="{FF2B5EF4-FFF2-40B4-BE49-F238E27FC236}">
                <a16:creationId xmlns:a16="http://schemas.microsoft.com/office/drawing/2014/main" id="{83E6BFC4-9848-407A-5984-2086F8E15AED}"/>
              </a:ext>
            </a:extLst>
          </p:cNvPr>
          <p:cNvSpPr txBox="1"/>
          <p:nvPr/>
        </p:nvSpPr>
        <p:spPr>
          <a:xfrm>
            <a:off x="381000" y="2209800"/>
            <a:ext cx="6934200" cy="4247317"/>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rgbClr val="0341BD"/>
                </a:solidFill>
              </a:rPr>
              <a:t>QED Technologies International LLC</a:t>
            </a:r>
            <a:r>
              <a:rPr lang="en-US" dirty="0"/>
              <a:t>, is renovating and expanding into a 20,000 square foot facility adjacent to their current location in the City of Rochester. This will create a state-of-the-art Optical Fabrication Innovation Hub.  QED’s magnetorheological finishing platform redefines surface precision.  This expansion will expand its capabilities beyond MRF, enabling new levels of precision and performance for advanced optics. </a:t>
            </a:r>
            <a:br>
              <a:rPr lang="en-US" dirty="0"/>
            </a:br>
            <a:endParaRPr lang="en-US" dirty="0"/>
          </a:p>
          <a:p>
            <a:pPr marL="285750" indent="-285750">
              <a:buFont typeface="Arial" panose="020B0604020202020204" pitchFamily="34" charset="0"/>
              <a:buChar char="•"/>
            </a:pPr>
            <a:r>
              <a:rPr lang="en-US" dirty="0"/>
              <a:t>$3,800,000 project</a:t>
            </a:r>
            <a:br>
              <a:rPr lang="en-US" dirty="0"/>
            </a:br>
            <a:endParaRPr lang="en-US" dirty="0"/>
          </a:p>
          <a:p>
            <a:pPr marL="285750" indent="-285750">
              <a:buFont typeface="Arial" panose="020B0604020202020204" pitchFamily="34" charset="0"/>
              <a:buChar char="•"/>
            </a:pPr>
            <a:r>
              <a:rPr lang="en-US" dirty="0"/>
              <a:t>43 new FTEs</a:t>
            </a:r>
            <a:br>
              <a:rPr lang="en-US" dirty="0"/>
            </a:br>
            <a:endParaRPr lang="en-US" dirty="0"/>
          </a:p>
          <a:p>
            <a:pPr marL="285750" indent="-285750">
              <a:buFont typeface="Arial" panose="020B0604020202020204" pitchFamily="34" charset="0"/>
              <a:buChar char="•"/>
            </a:pPr>
            <a:r>
              <a:rPr lang="en-US" dirty="0"/>
              <a:t>Project is currently undergoing renovations</a:t>
            </a:r>
          </a:p>
          <a:p>
            <a:endParaRPr lang="en-US" dirty="0"/>
          </a:p>
        </p:txBody>
      </p:sp>
    </p:spTree>
    <p:extLst>
      <p:ext uri="{BB962C8B-B14F-4D97-AF65-F5344CB8AC3E}">
        <p14:creationId xmlns:p14="http://schemas.microsoft.com/office/powerpoint/2010/main" val="27932727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405F1E2-ACC5-2434-B0F0-DCCA11167260}"/>
              </a:ext>
            </a:extLst>
          </p:cNvPr>
          <p:cNvSpPr>
            <a:spLocks noGrp="1"/>
          </p:cNvSpPr>
          <p:nvPr>
            <p:ph type="title"/>
          </p:nvPr>
        </p:nvSpPr>
        <p:spPr>
          <a:xfrm>
            <a:off x="628650" y="436036"/>
            <a:ext cx="7338060" cy="1131570"/>
          </a:xfrm>
        </p:spPr>
        <p:txBody>
          <a:bodyPr>
            <a:normAutofit/>
          </a:bodyPr>
          <a:lstStyle/>
          <a:p>
            <a:r>
              <a:rPr lang="en-US" sz="3200" b="1" dirty="0"/>
              <a:t>Precise Tool and Manufacturing, Inc.</a:t>
            </a:r>
            <a:br>
              <a:rPr lang="en-US" sz="3200" b="1" dirty="0"/>
            </a:br>
            <a:r>
              <a:rPr lang="en-US" sz="2000" dirty="0"/>
              <a:t>(PILOT, Sales Tax &amp; Mortgage Recording Tax Exemptions)</a:t>
            </a:r>
            <a:endParaRPr lang="en-US" sz="2200" dirty="0"/>
          </a:p>
        </p:txBody>
      </p:sp>
      <p:sp>
        <p:nvSpPr>
          <p:cNvPr id="2" name="TextBox 1">
            <a:extLst>
              <a:ext uri="{FF2B5EF4-FFF2-40B4-BE49-F238E27FC236}">
                <a16:creationId xmlns:a16="http://schemas.microsoft.com/office/drawing/2014/main" id="{702E9ED9-C775-E072-3F31-13EB69BB5E02}"/>
              </a:ext>
            </a:extLst>
          </p:cNvPr>
          <p:cNvSpPr txBox="1"/>
          <p:nvPr/>
        </p:nvSpPr>
        <p:spPr>
          <a:xfrm>
            <a:off x="762000" y="1676400"/>
            <a:ext cx="6781800" cy="3416320"/>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rgbClr val="0341BD"/>
                </a:solidFill>
              </a:rPr>
              <a:t>Precise Tool &amp; Manufacturing Inc. </a:t>
            </a:r>
            <a:r>
              <a:rPr lang="en-US" dirty="0"/>
              <a:t>is constructing a 40,000 square foot addition to their existing facility in the Town of Gates. This addition will support and grow the company’s manufacturing operations; making CNC machined components for customers in the automotive, rail, aviation, medical, and aerospace fields. </a:t>
            </a:r>
            <a:br>
              <a:rPr lang="en-US" dirty="0"/>
            </a:br>
            <a:endParaRPr lang="en-US" dirty="0"/>
          </a:p>
          <a:p>
            <a:pPr marL="285750" indent="-285750">
              <a:buFont typeface="Arial" panose="020B0604020202020204" pitchFamily="34" charset="0"/>
              <a:buChar char="•"/>
            </a:pPr>
            <a:r>
              <a:rPr lang="en-US" dirty="0"/>
              <a:t>$3,600,000 million project</a:t>
            </a:r>
            <a:br>
              <a:rPr lang="en-US" dirty="0"/>
            </a:br>
            <a:endParaRPr lang="en-US" dirty="0"/>
          </a:p>
          <a:p>
            <a:pPr marL="285750" indent="-285750">
              <a:buFont typeface="Arial" panose="020B0604020202020204" pitchFamily="34" charset="0"/>
              <a:buChar char="•"/>
            </a:pPr>
            <a:r>
              <a:rPr lang="en-US" dirty="0"/>
              <a:t>10 new FTEs</a:t>
            </a:r>
            <a:br>
              <a:rPr lang="en-US" dirty="0"/>
            </a:br>
            <a:endParaRPr lang="en-US" dirty="0"/>
          </a:p>
          <a:p>
            <a:pPr marL="285750" indent="-285750">
              <a:buFont typeface="Arial" panose="020B0604020202020204" pitchFamily="34" charset="0"/>
              <a:buChar char="•"/>
            </a:pPr>
            <a:r>
              <a:rPr lang="en-US" dirty="0"/>
              <a:t>Construction is almost complete</a:t>
            </a:r>
          </a:p>
        </p:txBody>
      </p:sp>
    </p:spTree>
    <p:extLst>
      <p:ext uri="{BB962C8B-B14F-4D97-AF65-F5344CB8AC3E}">
        <p14:creationId xmlns:p14="http://schemas.microsoft.com/office/powerpoint/2010/main" val="36319362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549FF2BB-835F-E593-7076-6E55AD924E59}"/>
              </a:ext>
            </a:extLst>
          </p:cNvPr>
          <p:cNvSpPr>
            <a:spLocks noGrp="1"/>
          </p:cNvSpPr>
          <p:nvPr>
            <p:ph idx="1"/>
          </p:nvPr>
        </p:nvSpPr>
        <p:spPr>
          <a:xfrm>
            <a:off x="609600" y="1600200"/>
            <a:ext cx="6347714" cy="3880773"/>
          </a:xfrm>
        </p:spPr>
        <p:txBody>
          <a:bodyPr>
            <a:normAutofit/>
          </a:bodyPr>
          <a:lstStyle/>
          <a:p>
            <a:pPr>
              <a:buClr>
                <a:schemeClr val="tx1"/>
              </a:buClr>
              <a:buFont typeface="Arial" panose="020B0604020202020204" pitchFamily="34" charset="0"/>
              <a:buChar char="•"/>
            </a:pPr>
            <a:r>
              <a:rPr lang="en-US" dirty="0">
                <a:solidFill>
                  <a:srgbClr val="0341BD"/>
                </a:solidFill>
              </a:rPr>
              <a:t>McAlpin Industries, Inc. </a:t>
            </a:r>
            <a:r>
              <a:rPr lang="en-US" dirty="0"/>
              <a:t>is constructing a 300,000 square foot manufacturing facility in the Town of Webster. Completed in phases, phase one will encompass the construction of the initial 240,000 square feet. This facility will support McAlpin’s sheet metal fabrication business and house production lines capable of metal laser cutting, forming, welding, and powder coat finishing while also creating additional warehousing space. </a:t>
            </a:r>
          </a:p>
          <a:p>
            <a:pPr>
              <a:buClr>
                <a:schemeClr val="tx1"/>
              </a:buClr>
              <a:buFont typeface="Arial" panose="020B0604020202020204" pitchFamily="34" charset="0"/>
              <a:buChar char="•"/>
            </a:pPr>
            <a:r>
              <a:rPr lang="en-US" dirty="0"/>
              <a:t>$34,000,000 million</a:t>
            </a:r>
          </a:p>
          <a:p>
            <a:pPr>
              <a:buClr>
                <a:schemeClr val="tx1"/>
              </a:buClr>
              <a:buFont typeface="Arial" panose="020B0604020202020204" pitchFamily="34" charset="0"/>
              <a:buChar char="•"/>
            </a:pPr>
            <a:r>
              <a:rPr lang="en-US" dirty="0"/>
              <a:t>32 new FTEs </a:t>
            </a:r>
          </a:p>
          <a:p>
            <a:pPr>
              <a:buClr>
                <a:schemeClr val="tx1"/>
              </a:buClr>
              <a:buFont typeface="Arial" panose="020B0604020202020204" pitchFamily="34" charset="0"/>
              <a:buChar char="•"/>
            </a:pPr>
            <a:r>
              <a:rPr lang="en-US" dirty="0"/>
              <a:t>Project is currently under construction</a:t>
            </a:r>
          </a:p>
        </p:txBody>
      </p:sp>
      <p:sp>
        <p:nvSpPr>
          <p:cNvPr id="8" name="Title 1">
            <a:extLst>
              <a:ext uri="{FF2B5EF4-FFF2-40B4-BE49-F238E27FC236}">
                <a16:creationId xmlns:a16="http://schemas.microsoft.com/office/drawing/2014/main" id="{7EB984AA-DCCD-2160-B151-FFD03D2FD432}"/>
              </a:ext>
            </a:extLst>
          </p:cNvPr>
          <p:cNvSpPr>
            <a:spLocks noGrp="1"/>
          </p:cNvSpPr>
          <p:nvPr>
            <p:ph type="title"/>
          </p:nvPr>
        </p:nvSpPr>
        <p:spPr>
          <a:xfrm>
            <a:off x="381000" y="533400"/>
            <a:ext cx="8510954" cy="1066800"/>
          </a:xfrm>
        </p:spPr>
        <p:txBody>
          <a:bodyPr>
            <a:normAutofit/>
          </a:bodyPr>
          <a:lstStyle/>
          <a:p>
            <a:r>
              <a:rPr lang="en-US" sz="2800" b="1" dirty="0"/>
              <a:t>McAlpin Industries, Inc.</a:t>
            </a:r>
            <a:br>
              <a:rPr lang="en-US" sz="3200" b="1" dirty="0"/>
            </a:br>
            <a:r>
              <a:rPr lang="en-US" sz="2000" dirty="0"/>
              <a:t>(PILOT, Sales Tax &amp; Mortgage Recording Tax Exemptions)</a:t>
            </a:r>
          </a:p>
        </p:txBody>
      </p:sp>
    </p:spTree>
    <p:extLst>
      <p:ext uri="{BB962C8B-B14F-4D97-AF65-F5344CB8AC3E}">
        <p14:creationId xmlns:p14="http://schemas.microsoft.com/office/powerpoint/2010/main" val="2444789592"/>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8C59B386-999D-4CB6-B907-9F3997C027C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5759</TotalTime>
  <Words>1298</Words>
  <Application>Microsoft Office PowerPoint</Application>
  <PresentationFormat>On-screen Show (4:3)</PresentationFormat>
  <Paragraphs>124</Paragraphs>
  <Slides>18</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Microsoft YaHei UI</vt:lpstr>
      <vt:lpstr>Arial</vt:lpstr>
      <vt:lpstr>Calibri</vt:lpstr>
      <vt:lpstr>Trebuchet MS</vt:lpstr>
      <vt:lpstr>Wingdings 3</vt:lpstr>
      <vt:lpstr>Facet</vt:lpstr>
      <vt:lpstr>PowerPoint Presentation</vt:lpstr>
      <vt:lpstr>PowerPoint Presentation</vt:lpstr>
      <vt:lpstr>New Board Members</vt:lpstr>
      <vt:lpstr>New COMIDA Chair in 2025 – Truman Tolefree</vt:lpstr>
      <vt:lpstr>PowerPoint Presentation</vt:lpstr>
      <vt:lpstr>Approved Projects by Municipality</vt:lpstr>
      <vt:lpstr>PowerPoint Presentation</vt:lpstr>
      <vt:lpstr>Precise Tool and Manufacturing, Inc. (PILOT, Sales Tax &amp; Mortgage Recording Tax Exemptions)</vt:lpstr>
      <vt:lpstr>McAlpin Industries, Inc. (PILOT, Sales Tax &amp; Mortgage Recording Tax Exemptions)</vt:lpstr>
      <vt:lpstr>PowerPoint Presentation</vt:lpstr>
      <vt:lpstr>PowerPoint Presentation</vt:lpstr>
      <vt:lpstr>PowerPoint Presentation</vt:lpstr>
      <vt:lpstr>PowerPoint Presentation</vt:lpstr>
      <vt:lpstr>Workforce Development Fund</vt:lpstr>
      <vt:lpstr>Program Highlights</vt:lpstr>
      <vt:lpstr>Program Highlights</vt:lpstr>
      <vt:lpstr>Infrastructure Grant Updates</vt:lpstr>
      <vt:lpstr>Looking Ahead – 2026 &amp; 2027</vt:lpstr>
    </vt:vector>
  </TitlesOfParts>
  <Company>Monroe County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Allison Clark</dc:creator>
  <cp:lastModifiedBy>Ana Liss</cp:lastModifiedBy>
  <cp:revision>255</cp:revision>
  <cp:lastPrinted>2026-03-20T19:24:17Z</cp:lastPrinted>
  <dcterms:created xsi:type="dcterms:W3CDTF">2018-12-05T17:12:02Z</dcterms:created>
  <dcterms:modified xsi:type="dcterms:W3CDTF">2026-03-24T12:27:35Z</dcterms:modified>
</cp:coreProperties>
</file>